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60" r:id="rId5"/>
    <p:sldId id="261" r:id="rId6"/>
    <p:sldId id="259" r:id="rId7"/>
    <p:sldId id="262" r:id="rId8"/>
    <p:sldId id="264"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6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07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1383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0747" y="1559957"/>
            <a:ext cx="4964787" cy="5109686"/>
          </a:xfrm>
          <a:prstGeom prst="rect">
            <a:avLst/>
          </a:prstGeom>
        </p:spPr>
      </p:pic>
      <p:sp>
        <p:nvSpPr>
          <p:cNvPr id="6" name="Text 2"/>
          <p:cNvSpPr/>
          <p:nvPr/>
        </p:nvSpPr>
        <p:spPr>
          <a:xfrm>
            <a:off x="6216729" y="1388397"/>
            <a:ext cx="7683341" cy="4498777"/>
          </a:xfrm>
          <a:prstGeom prst="rect">
            <a:avLst/>
          </a:prstGeom>
          <a:noFill/>
          <a:ln/>
        </p:spPr>
        <p:txBody>
          <a:bodyPr wrap="square" rtlCol="0" anchor="t"/>
          <a:lstStyle/>
          <a:p>
            <a:pPr marL="0" indent="0">
              <a:lnSpc>
                <a:spcPts val="7086"/>
              </a:lnSpc>
              <a:buNone/>
            </a:pPr>
            <a:r>
              <a:rPr lang="en-US" sz="5668" dirty="0">
                <a:solidFill>
                  <a:srgbClr val="3257B8"/>
                </a:solidFill>
                <a:latin typeface="Roboto Slab" pitchFamily="34" charset="0"/>
                <a:ea typeface="Roboto Slab" pitchFamily="34" charset="-122"/>
                <a:cs typeface="Roboto Slab" pitchFamily="34" charset="-120"/>
              </a:rPr>
              <a:t>Identifying Degradation Patterns of Lithium-Ion Batteries Using Machine Learning</a:t>
            </a:r>
            <a:endParaRPr lang="en-US" sz="5668" dirty="0"/>
          </a:p>
        </p:txBody>
      </p:sp>
      <p:sp>
        <p:nvSpPr>
          <p:cNvPr id="7" name="Text 3"/>
          <p:cNvSpPr/>
          <p:nvPr/>
        </p:nvSpPr>
        <p:spPr>
          <a:xfrm>
            <a:off x="6216729" y="5386030"/>
            <a:ext cx="7683341" cy="1669256"/>
          </a:xfrm>
          <a:prstGeom prst="rect">
            <a:avLst/>
          </a:prstGeom>
          <a:noFill/>
          <a:ln/>
        </p:spPr>
        <p:txBody>
          <a:bodyPr wrap="square" rtlCol="0" anchor="t"/>
          <a:lstStyle/>
          <a:p>
            <a:pPr marL="0" indent="0">
              <a:lnSpc>
                <a:spcPts val="2629"/>
              </a:lnSpc>
              <a:buNone/>
            </a:pPr>
            <a:endParaRPr lang="en-US" sz="1643" dirty="0"/>
          </a:p>
        </p:txBody>
      </p:sp>
      <p:sp>
        <p:nvSpPr>
          <p:cNvPr id="8" name="Shape 4"/>
          <p:cNvSpPr/>
          <p:nvPr/>
        </p:nvSpPr>
        <p:spPr>
          <a:xfrm>
            <a:off x="6216729" y="7305556"/>
            <a:ext cx="333851" cy="333851"/>
          </a:xfrm>
          <a:prstGeom prst="roundRect">
            <a:avLst>
              <a:gd name="adj" fmla="val 27386725"/>
            </a:avLst>
          </a:prstGeom>
          <a:noFill/>
          <a:ln w="7620">
            <a:solidFill>
              <a:srgbClr val="FFFFFF"/>
            </a:solidFill>
            <a:prstDash val="solid"/>
          </a:ln>
        </p:spPr>
        <p:txBody>
          <a:bodyPr/>
          <a:lstStyle/>
          <a:p>
            <a:endParaRPr lang="en-IN"/>
          </a:p>
        </p:txBody>
      </p:sp>
      <p:sp>
        <p:nvSpPr>
          <p:cNvPr id="10" name="Text 5"/>
          <p:cNvSpPr/>
          <p:nvPr/>
        </p:nvSpPr>
        <p:spPr>
          <a:xfrm>
            <a:off x="9018798" y="6038075"/>
            <a:ext cx="4881272" cy="365165"/>
          </a:xfrm>
          <a:prstGeom prst="rect">
            <a:avLst/>
          </a:prstGeom>
          <a:noFill/>
          <a:ln/>
        </p:spPr>
        <p:txBody>
          <a:bodyPr wrap="none" rtlCol="0" anchor="t"/>
          <a:lstStyle/>
          <a:p>
            <a:pPr marL="0" indent="0" algn="l">
              <a:lnSpc>
                <a:spcPts val="2875"/>
              </a:lnSpc>
              <a:buNone/>
            </a:pPr>
            <a:r>
              <a:rPr lang="en-US" sz="3200" b="1" dirty="0">
                <a:solidFill>
                  <a:srgbClr val="15213F"/>
                </a:solidFill>
                <a:latin typeface="Roboto" pitchFamily="34" charset="0"/>
                <a:ea typeface="Roboto" pitchFamily="34" charset="-122"/>
                <a:cs typeface="Roboto" pitchFamily="34" charset="-120"/>
              </a:rPr>
              <a:t>by Uddiptta Deka</a:t>
            </a: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2"/>
          <p:cNvSpPr/>
          <p:nvPr/>
        </p:nvSpPr>
        <p:spPr>
          <a:xfrm>
            <a:off x="747474" y="757833"/>
            <a:ext cx="13135451" cy="1334929"/>
          </a:xfrm>
          <a:prstGeom prst="rect">
            <a:avLst/>
          </a:prstGeom>
          <a:noFill/>
          <a:ln/>
        </p:spPr>
        <p:txBody>
          <a:bodyPr wrap="square" rtlCol="0" anchor="t"/>
          <a:lstStyle/>
          <a:p>
            <a:pPr marL="0" indent="0">
              <a:lnSpc>
                <a:spcPts val="5255"/>
              </a:lnSpc>
              <a:buNone/>
            </a:pPr>
            <a:r>
              <a:rPr lang="en-US" sz="4204" dirty="0">
                <a:solidFill>
                  <a:srgbClr val="3257B8"/>
                </a:solidFill>
                <a:latin typeface="Roboto Slab" pitchFamily="34" charset="0"/>
                <a:ea typeface="Roboto Slab" pitchFamily="34" charset="-122"/>
                <a:cs typeface="Roboto Slab" pitchFamily="34" charset="-120"/>
              </a:rPr>
              <a:t>Background on Lithium-Ion Batteries and their Degradation</a:t>
            </a:r>
            <a:endParaRPr lang="en-US" sz="4204" dirty="0"/>
          </a:p>
        </p:txBody>
      </p:sp>
      <p:sp>
        <p:nvSpPr>
          <p:cNvPr id="5" name="Text 3"/>
          <p:cNvSpPr/>
          <p:nvPr/>
        </p:nvSpPr>
        <p:spPr>
          <a:xfrm>
            <a:off x="747474" y="2519839"/>
            <a:ext cx="13135451" cy="1025128"/>
          </a:xfrm>
          <a:prstGeom prst="rect">
            <a:avLst/>
          </a:prstGeom>
          <a:noFill/>
          <a:ln/>
        </p:spPr>
        <p:txBody>
          <a:bodyPr wrap="square" rtlCol="0" anchor="t"/>
          <a:lstStyle/>
          <a:p>
            <a:pPr marL="0" indent="0">
              <a:lnSpc>
                <a:spcPts val="2691"/>
              </a:lnSpc>
              <a:buNone/>
            </a:pPr>
            <a:r>
              <a:rPr lang="en-US" sz="1600" dirty="0">
                <a:solidFill>
                  <a:srgbClr val="15213F"/>
                </a:solidFill>
                <a:latin typeface="Roboto" pitchFamily="34" charset="0"/>
                <a:ea typeface="Roboto" pitchFamily="34" charset="-122"/>
                <a:cs typeface="Roboto" pitchFamily="34" charset="-120"/>
              </a:rPr>
              <a:t>Lithium-ion batteries are ubiquitous in modern technology, powering everything from smartphones to electric vehicles. However, these batteries are susceptible to degradation over time, leading to reduced performance and lifespan. Understanding the mechanisms of degradation is crucial for extending battery life and ensuring optimal performance.</a:t>
            </a:r>
            <a:endParaRPr lang="en-US" sz="1600" dirty="0"/>
          </a:p>
        </p:txBody>
      </p:sp>
      <p:sp>
        <p:nvSpPr>
          <p:cNvPr id="6" name="Text 4"/>
          <p:cNvSpPr/>
          <p:nvPr/>
        </p:nvSpPr>
        <p:spPr>
          <a:xfrm>
            <a:off x="747474" y="3998714"/>
            <a:ext cx="3366611" cy="333613"/>
          </a:xfrm>
          <a:prstGeom prst="rect">
            <a:avLst/>
          </a:prstGeom>
          <a:noFill/>
          <a:ln/>
        </p:spPr>
        <p:txBody>
          <a:bodyPr wrap="none" rtlCol="0" anchor="t"/>
          <a:lstStyle/>
          <a:p>
            <a:pPr marL="0" indent="0">
              <a:lnSpc>
                <a:spcPts val="2628"/>
              </a:lnSpc>
              <a:buNone/>
            </a:pPr>
            <a:r>
              <a:rPr lang="en-US" sz="2102" dirty="0">
                <a:solidFill>
                  <a:srgbClr val="3257B8"/>
                </a:solidFill>
                <a:latin typeface="Roboto Slab" pitchFamily="34" charset="0"/>
                <a:ea typeface="Roboto Slab" pitchFamily="34" charset="-122"/>
                <a:cs typeface="Roboto Slab" pitchFamily="34" charset="-120"/>
              </a:rPr>
              <a:t>Electrochemical Processes</a:t>
            </a:r>
            <a:endParaRPr lang="en-US" sz="2102" dirty="0"/>
          </a:p>
        </p:txBody>
      </p:sp>
      <p:sp>
        <p:nvSpPr>
          <p:cNvPr id="7" name="Text 5"/>
          <p:cNvSpPr/>
          <p:nvPr/>
        </p:nvSpPr>
        <p:spPr>
          <a:xfrm>
            <a:off x="579864" y="4545806"/>
            <a:ext cx="4198234" cy="2050256"/>
          </a:xfrm>
          <a:prstGeom prst="rect">
            <a:avLst/>
          </a:prstGeom>
          <a:noFill/>
          <a:ln/>
        </p:spPr>
        <p:txBody>
          <a:bodyPr wrap="square" rtlCol="0" anchor="t"/>
          <a:lstStyle/>
          <a:p>
            <a:pPr marL="0" indent="0">
              <a:lnSpc>
                <a:spcPts val="2691"/>
              </a:lnSpc>
              <a:buNone/>
            </a:pPr>
            <a:r>
              <a:rPr lang="en-US" sz="1600" dirty="0">
                <a:solidFill>
                  <a:srgbClr val="15213F"/>
                </a:solidFill>
                <a:latin typeface="Roboto" pitchFamily="34" charset="0"/>
                <a:ea typeface="Roboto" pitchFamily="34" charset="-122"/>
                <a:cs typeface="Roboto" pitchFamily="34" charset="-120"/>
              </a:rPr>
              <a:t>Lithium-ion batteries function through the movement of lithium ions between the anode and cathode during charge and discharge cycles. </a:t>
            </a:r>
            <a:r>
              <a:rPr lang="en-US" sz="1600" dirty="0">
                <a:latin typeface="Roboto" panose="02000000000000000000" pitchFamily="2" charset="0"/>
                <a:ea typeface="Roboto" panose="02000000000000000000" pitchFamily="2" charset="0"/>
                <a:cs typeface="Roboto" panose="02000000000000000000" pitchFamily="2" charset="0"/>
              </a:rPr>
              <a:t>During charging, lithium ions move from the positive electrode (cathode) to the negative electrode (anode) and store energy. During discharging, the ions flow back to the cathode, releasing energy to power devices.</a:t>
            </a:r>
          </a:p>
        </p:txBody>
      </p:sp>
      <p:sp>
        <p:nvSpPr>
          <p:cNvPr id="8" name="Text 6"/>
          <p:cNvSpPr/>
          <p:nvPr/>
        </p:nvSpPr>
        <p:spPr>
          <a:xfrm>
            <a:off x="5306735" y="3998714"/>
            <a:ext cx="3246358" cy="333613"/>
          </a:xfrm>
          <a:prstGeom prst="rect">
            <a:avLst/>
          </a:prstGeom>
          <a:noFill/>
          <a:ln/>
        </p:spPr>
        <p:txBody>
          <a:bodyPr wrap="none" rtlCol="0" anchor="t"/>
          <a:lstStyle/>
          <a:p>
            <a:pPr marL="0" indent="0">
              <a:lnSpc>
                <a:spcPts val="2628"/>
              </a:lnSpc>
              <a:buNone/>
            </a:pPr>
            <a:r>
              <a:rPr lang="en-US" sz="2102" dirty="0">
                <a:solidFill>
                  <a:srgbClr val="3257B8"/>
                </a:solidFill>
                <a:latin typeface="Roboto Slab" pitchFamily="34" charset="0"/>
                <a:ea typeface="Roboto Slab" pitchFamily="34" charset="-122"/>
                <a:cs typeface="Roboto Slab" pitchFamily="34" charset="-120"/>
              </a:rPr>
              <a:t>Degradation Mechanisms</a:t>
            </a:r>
            <a:endParaRPr lang="en-US" sz="2102" dirty="0"/>
          </a:p>
        </p:txBody>
      </p:sp>
      <p:sp>
        <p:nvSpPr>
          <p:cNvPr id="9" name="Text 7"/>
          <p:cNvSpPr/>
          <p:nvPr/>
        </p:nvSpPr>
        <p:spPr>
          <a:xfrm>
            <a:off x="4983349" y="4520446"/>
            <a:ext cx="4573245" cy="2733675"/>
          </a:xfrm>
          <a:prstGeom prst="rect">
            <a:avLst/>
          </a:prstGeom>
          <a:noFill/>
          <a:ln/>
        </p:spPr>
        <p:txBody>
          <a:bodyPr wrap="square" rtlCol="0" anchor="t"/>
          <a:lstStyle/>
          <a:p>
            <a:pPr marL="0" indent="0">
              <a:lnSpc>
                <a:spcPts val="2691"/>
              </a:lnSpc>
              <a:buNone/>
            </a:pPr>
            <a:r>
              <a:rPr lang="en-US" sz="1600" dirty="0">
                <a:latin typeface="Roboto" panose="02000000000000000000" pitchFamily="2" charset="0"/>
                <a:ea typeface="Roboto" panose="02000000000000000000" pitchFamily="2" charset="0"/>
                <a:cs typeface="Roboto" panose="02000000000000000000" pitchFamily="2" charset="0"/>
              </a:rPr>
              <a:t>Battery degradation arises from </a:t>
            </a:r>
            <a:r>
              <a:rPr lang="en-IN" sz="1600" dirty="0">
                <a:latin typeface="Roboto" panose="02000000000000000000" pitchFamily="2" charset="0"/>
                <a:ea typeface="Roboto" panose="02000000000000000000" pitchFamily="2" charset="0"/>
                <a:cs typeface="Roboto" panose="02000000000000000000" pitchFamily="2" charset="0"/>
              </a:rPr>
              <a:t>solid-electrolyte interphase (SEI)</a:t>
            </a:r>
            <a:r>
              <a:rPr lang="en-US" sz="1600" dirty="0">
                <a:latin typeface="Roboto" panose="02000000000000000000" pitchFamily="2" charset="0"/>
                <a:ea typeface="Roboto" panose="02000000000000000000" pitchFamily="2" charset="0"/>
                <a:cs typeface="Roboto" panose="02000000000000000000" pitchFamily="2" charset="0"/>
              </a:rPr>
              <a:t> layer growth, which consumes lithium ions and reduces capacity. Lithium plating can also occur, leading to capacity loss and potential short circuits. Structural changes in the electrodes cause active material loss, while electrolyte decomposition increases internal resistance, all contributing to overall battery degradation.</a:t>
            </a:r>
            <a:endParaRPr lang="en-US" sz="1682" dirty="0">
              <a:latin typeface="Roboto" panose="02000000000000000000" pitchFamily="2" charset="0"/>
              <a:ea typeface="Roboto" panose="02000000000000000000" pitchFamily="2" charset="0"/>
              <a:cs typeface="Roboto" panose="02000000000000000000" pitchFamily="2" charset="0"/>
            </a:endParaRPr>
          </a:p>
        </p:txBody>
      </p:sp>
      <p:sp>
        <p:nvSpPr>
          <p:cNvPr id="10" name="Text 8"/>
          <p:cNvSpPr/>
          <p:nvPr/>
        </p:nvSpPr>
        <p:spPr>
          <a:xfrm>
            <a:off x="10312044" y="3998714"/>
            <a:ext cx="3158728" cy="333613"/>
          </a:xfrm>
          <a:prstGeom prst="rect">
            <a:avLst/>
          </a:prstGeom>
          <a:noFill/>
          <a:ln/>
        </p:spPr>
        <p:txBody>
          <a:bodyPr wrap="none" rtlCol="0" anchor="t"/>
          <a:lstStyle/>
          <a:p>
            <a:pPr marL="0" indent="0">
              <a:lnSpc>
                <a:spcPts val="2628"/>
              </a:lnSpc>
              <a:buNone/>
            </a:pPr>
            <a:r>
              <a:rPr lang="en-US" sz="2102" dirty="0">
                <a:solidFill>
                  <a:srgbClr val="3257B8"/>
                </a:solidFill>
                <a:latin typeface="Roboto Slab" pitchFamily="34" charset="0"/>
                <a:ea typeface="Roboto Slab" pitchFamily="34" charset="-122"/>
                <a:cs typeface="Roboto Slab" pitchFamily="34" charset="-120"/>
              </a:rPr>
              <a:t>Key </a:t>
            </a:r>
            <a:r>
              <a:rPr lang="en-US" sz="2102" dirty="0" err="1">
                <a:solidFill>
                  <a:srgbClr val="3257B8"/>
                </a:solidFill>
                <a:latin typeface="Roboto Slab" pitchFamily="34" charset="0"/>
                <a:ea typeface="Roboto Slab" pitchFamily="34" charset="-122"/>
                <a:cs typeface="Roboto Slab" pitchFamily="34" charset="-120"/>
              </a:rPr>
              <a:t>Challange</a:t>
            </a:r>
            <a:endParaRPr lang="en-US" sz="2102" dirty="0"/>
          </a:p>
        </p:txBody>
      </p:sp>
      <p:sp>
        <p:nvSpPr>
          <p:cNvPr id="11" name="Text 9"/>
          <p:cNvSpPr/>
          <p:nvPr/>
        </p:nvSpPr>
        <p:spPr>
          <a:xfrm>
            <a:off x="9865995" y="4523504"/>
            <a:ext cx="4362961" cy="2733675"/>
          </a:xfrm>
          <a:prstGeom prst="rect">
            <a:avLst/>
          </a:prstGeom>
          <a:noFill/>
          <a:ln/>
        </p:spPr>
        <p:txBody>
          <a:bodyPr wrap="square" rtlCol="0" anchor="t"/>
          <a:lstStyle/>
          <a:p>
            <a:pPr marL="0" indent="0">
              <a:lnSpc>
                <a:spcPts val="2691"/>
              </a:lnSpc>
              <a:buNone/>
            </a:pPr>
            <a:r>
              <a:rPr lang="en-US" sz="1680" dirty="0">
                <a:latin typeface="Roboto" panose="02000000000000000000" pitchFamily="2" charset="0"/>
                <a:ea typeface="Roboto" panose="02000000000000000000" pitchFamily="2" charset="0"/>
                <a:cs typeface="Roboto" panose="02000000000000000000" pitchFamily="2" charset="0"/>
              </a:rPr>
              <a:t>Accurate prediction of a battery's </a:t>
            </a:r>
            <a:r>
              <a:rPr lang="en-US" sz="1680" b="1" dirty="0">
                <a:latin typeface="Roboto" panose="02000000000000000000" pitchFamily="2" charset="0"/>
                <a:ea typeface="Roboto" panose="02000000000000000000" pitchFamily="2" charset="0"/>
                <a:cs typeface="Roboto" panose="02000000000000000000" pitchFamily="2" charset="0"/>
              </a:rPr>
              <a:t>state of health </a:t>
            </a:r>
            <a:r>
              <a:rPr lang="en-US" sz="1680" dirty="0">
                <a:latin typeface="Roboto" panose="02000000000000000000" pitchFamily="2" charset="0"/>
                <a:ea typeface="Roboto" panose="02000000000000000000" pitchFamily="2" charset="0"/>
                <a:cs typeface="Roboto" panose="02000000000000000000" pitchFamily="2" charset="0"/>
              </a:rPr>
              <a:t>(SOH) and </a:t>
            </a:r>
            <a:r>
              <a:rPr lang="en-US" sz="1680" b="1" dirty="0">
                <a:latin typeface="Roboto" panose="02000000000000000000" pitchFamily="2" charset="0"/>
                <a:ea typeface="Roboto" panose="02000000000000000000" pitchFamily="2" charset="0"/>
                <a:cs typeface="Roboto" panose="02000000000000000000" pitchFamily="2" charset="0"/>
              </a:rPr>
              <a:t>remaining useful life </a:t>
            </a:r>
            <a:r>
              <a:rPr lang="en-US" sz="1680" dirty="0">
                <a:latin typeface="Roboto" panose="02000000000000000000" pitchFamily="2" charset="0"/>
                <a:ea typeface="Roboto" panose="02000000000000000000" pitchFamily="2" charset="0"/>
                <a:cs typeface="Roboto" panose="02000000000000000000" pitchFamily="2" charset="0"/>
              </a:rPr>
              <a:t>(RUL) is crucial for timely replacements, helping prevent unexpected capacity loss. Additionally, precise battery prognosis is essential for the recycling sector, guiding decisions on whether a battery should be recycled as scrap metal or repurposed for "second-life"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1529715"/>
            <a:ext cx="5089565" cy="5170170"/>
          </a:xfrm>
          <a:prstGeom prst="rect">
            <a:avLst/>
          </a:prstGeom>
        </p:spPr>
      </p:pic>
      <p:sp>
        <p:nvSpPr>
          <p:cNvPr id="6" name="Text 2"/>
          <p:cNvSpPr/>
          <p:nvPr/>
        </p:nvSpPr>
        <p:spPr>
          <a:xfrm>
            <a:off x="6042061" y="918367"/>
            <a:ext cx="8032671" cy="992267"/>
          </a:xfrm>
          <a:prstGeom prst="rect">
            <a:avLst/>
          </a:prstGeom>
          <a:noFill/>
          <a:ln/>
        </p:spPr>
        <p:txBody>
          <a:bodyPr wrap="square" rtlCol="0" anchor="t"/>
          <a:lstStyle/>
          <a:p>
            <a:pPr marL="0" indent="0">
              <a:lnSpc>
                <a:spcPts val="3907"/>
              </a:lnSpc>
              <a:buNone/>
            </a:pPr>
            <a:r>
              <a:rPr lang="en-IN" sz="3200" dirty="0">
                <a:solidFill>
                  <a:schemeClr val="accent1"/>
                </a:solidFill>
                <a:latin typeface="Roboto" panose="02000000000000000000" pitchFamily="2" charset="0"/>
                <a:ea typeface="Roboto" panose="02000000000000000000" pitchFamily="2" charset="0"/>
                <a:cs typeface="Roboto" panose="02000000000000000000" pitchFamily="2" charset="0"/>
              </a:rPr>
              <a:t>Electrochemical</a:t>
            </a:r>
            <a:r>
              <a:rPr lang="en-IN" sz="3200" dirty="0"/>
              <a:t> </a:t>
            </a:r>
            <a:r>
              <a:rPr lang="en-US" sz="3126" dirty="0">
                <a:solidFill>
                  <a:srgbClr val="3257B8"/>
                </a:solidFill>
                <a:latin typeface="Roboto Slab" pitchFamily="34" charset="0"/>
                <a:ea typeface="Roboto Slab" pitchFamily="34" charset="-122"/>
                <a:cs typeface="Roboto Slab" pitchFamily="34" charset="-120"/>
              </a:rPr>
              <a:t>Impedance Spectroscopy as a Tool for Battery Analysis</a:t>
            </a:r>
            <a:endParaRPr lang="en-US" sz="3126" dirty="0"/>
          </a:p>
        </p:txBody>
      </p:sp>
      <p:sp>
        <p:nvSpPr>
          <p:cNvPr id="7" name="Text 3"/>
          <p:cNvSpPr/>
          <p:nvPr/>
        </p:nvSpPr>
        <p:spPr>
          <a:xfrm>
            <a:off x="5970394" y="2166990"/>
            <a:ext cx="8389977" cy="1353426"/>
          </a:xfrm>
          <a:prstGeom prst="rect">
            <a:avLst/>
          </a:prstGeom>
          <a:noFill/>
          <a:ln/>
        </p:spPr>
        <p:txBody>
          <a:bodyPr wrap="square" rtlCol="0" anchor="t"/>
          <a:lstStyle/>
          <a:p>
            <a:pPr marL="0" indent="0" algn="ctr">
              <a:lnSpc>
                <a:spcPts val="2000"/>
              </a:lnSpc>
              <a:buNone/>
            </a:pPr>
            <a:r>
              <a:rPr lang="en-US" sz="1400" dirty="0">
                <a:latin typeface="Roboto" panose="02000000000000000000" pitchFamily="2" charset="0"/>
                <a:ea typeface="Roboto" panose="02000000000000000000" pitchFamily="2" charset="0"/>
                <a:cs typeface="Roboto" panose="02000000000000000000" pitchFamily="2" charset="0"/>
              </a:rPr>
              <a:t>Traditional battery forecasting models microscopic degradation mechanisms like SEI growth, lithium plating, and active material loss. While these models provide physical insights, they are unscalable due to their complexity.</a:t>
            </a:r>
            <a:r>
              <a:rPr lang="en-US" sz="1400" dirty="0">
                <a:solidFill>
                  <a:srgbClr val="15213F"/>
                </a:solidFill>
                <a:latin typeface="Roboto" panose="02000000000000000000" pitchFamily="2" charset="0"/>
                <a:ea typeface="Roboto" panose="02000000000000000000" pitchFamily="2" charset="0"/>
                <a:cs typeface="Roboto" panose="02000000000000000000" pitchFamily="2" charset="0"/>
              </a:rPr>
              <a:t> </a:t>
            </a:r>
            <a:r>
              <a:rPr lang="en-US" sz="1400" dirty="0">
                <a:latin typeface="Roboto" panose="02000000000000000000" pitchFamily="2" charset="0"/>
                <a:ea typeface="Roboto" panose="02000000000000000000" pitchFamily="2" charset="0"/>
                <a:cs typeface="Roboto" panose="02000000000000000000" pitchFamily="2" charset="0"/>
              </a:rPr>
              <a:t>Recent approaches </a:t>
            </a:r>
            <a:r>
              <a:rPr lang="en-IN" sz="1400" dirty="0">
                <a:latin typeface="Roboto" panose="02000000000000000000" pitchFamily="2" charset="0"/>
                <a:ea typeface="Roboto" panose="02000000000000000000" pitchFamily="2" charset="0"/>
                <a:cs typeface="Roboto" panose="02000000000000000000" pitchFamily="2" charset="0"/>
              </a:rPr>
              <a:t>focuses on data-driven approaches</a:t>
            </a:r>
            <a:r>
              <a:rPr lang="en-US" sz="1400" dirty="0">
                <a:latin typeface="Roboto" panose="02000000000000000000" pitchFamily="2" charset="0"/>
                <a:ea typeface="Roboto" panose="02000000000000000000" pitchFamily="2" charset="0"/>
                <a:cs typeface="Roboto" panose="02000000000000000000" pitchFamily="2" charset="0"/>
              </a:rPr>
              <a:t> use statistical machine learning to relate those measurements to battery health without modelling a physical mechanism. The challenge lies in selecting informative inputs and developing robust statistical models</a:t>
            </a:r>
            <a:r>
              <a:rPr lang="en-US" sz="1400" dirty="0"/>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8" name="Shape 4"/>
          <p:cNvSpPr/>
          <p:nvPr/>
        </p:nvSpPr>
        <p:spPr>
          <a:xfrm>
            <a:off x="6042062" y="3933202"/>
            <a:ext cx="8389978" cy="1516566"/>
          </a:xfrm>
          <a:prstGeom prst="roundRect">
            <a:avLst>
              <a:gd name="adj" fmla="val 1233"/>
            </a:avLst>
          </a:prstGeom>
          <a:solidFill>
            <a:srgbClr val="E9ECF2"/>
          </a:solidFill>
          <a:ln/>
        </p:spPr>
        <p:txBody>
          <a:bodyPr/>
          <a:lstStyle/>
          <a:p>
            <a:endParaRPr lang="en-IN" dirty="0"/>
          </a:p>
        </p:txBody>
      </p:sp>
      <p:sp>
        <p:nvSpPr>
          <p:cNvPr id="9" name="Text 5"/>
          <p:cNvSpPr/>
          <p:nvPr/>
        </p:nvSpPr>
        <p:spPr>
          <a:xfrm>
            <a:off x="7661651" y="4114800"/>
            <a:ext cx="5150799" cy="384162"/>
          </a:xfrm>
          <a:prstGeom prst="rect">
            <a:avLst/>
          </a:prstGeom>
          <a:noFill/>
          <a:ln/>
        </p:spPr>
        <p:txBody>
          <a:bodyPr wrap="none" rtlCol="0" anchor="t"/>
          <a:lstStyle/>
          <a:p>
            <a:pPr marL="0" indent="0">
              <a:lnSpc>
                <a:spcPts val="1953"/>
              </a:lnSpc>
              <a:buNone/>
            </a:pPr>
            <a:r>
              <a:rPr lang="en-IN"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Electrochemical</a:t>
            </a:r>
            <a:r>
              <a:rPr lang="en-IN" sz="1800" dirty="0">
                <a:solidFill>
                  <a:schemeClr val="tx1">
                    <a:lumMod val="85000"/>
                    <a:lumOff val="15000"/>
                  </a:schemeClr>
                </a:solidFill>
              </a:rPr>
              <a:t> </a:t>
            </a:r>
            <a:r>
              <a:rPr lang="en-US" sz="1800" dirty="0">
                <a:solidFill>
                  <a:schemeClr val="tx1">
                    <a:lumMod val="85000"/>
                    <a:lumOff val="15000"/>
                  </a:schemeClr>
                </a:solidFill>
                <a:latin typeface="Roboto Slab" pitchFamily="34" charset="0"/>
                <a:ea typeface="Roboto Slab" pitchFamily="34" charset="-122"/>
                <a:cs typeface="Roboto Slab" pitchFamily="34" charset="-120"/>
              </a:rPr>
              <a:t>Impedance Spectroscopy(EIS) </a:t>
            </a:r>
            <a:endParaRPr lang="en-US" dirty="0">
              <a:solidFill>
                <a:schemeClr val="tx1">
                  <a:lumMod val="85000"/>
                  <a:lumOff val="15000"/>
                </a:schemeClr>
              </a:solidFill>
            </a:endParaRPr>
          </a:p>
        </p:txBody>
      </p:sp>
      <p:sp>
        <p:nvSpPr>
          <p:cNvPr id="10" name="Text 6"/>
          <p:cNvSpPr/>
          <p:nvPr/>
        </p:nvSpPr>
        <p:spPr>
          <a:xfrm>
            <a:off x="6168869" y="4457212"/>
            <a:ext cx="8136364" cy="2820966"/>
          </a:xfrm>
          <a:prstGeom prst="rect">
            <a:avLst/>
          </a:prstGeom>
          <a:noFill/>
          <a:ln/>
        </p:spPr>
        <p:txBody>
          <a:bodyPr wrap="square" rtlCol="0" anchor="t"/>
          <a:lstStyle/>
          <a:p>
            <a:pPr algn="ctr">
              <a:lnSpc>
                <a:spcPts val="2000"/>
              </a:lnSpc>
            </a:pPr>
            <a:r>
              <a:rPr lang="en-US" sz="1400" dirty="0">
                <a:latin typeface="Roboto" panose="02000000000000000000" pitchFamily="2" charset="0"/>
                <a:ea typeface="Roboto" panose="02000000000000000000" pitchFamily="2" charset="0"/>
                <a:cs typeface="Roboto" panose="02000000000000000000" pitchFamily="2" charset="0"/>
              </a:rPr>
              <a:t>It measures a battery's impedance across a broad frequency range, offering detailed insights into its material properties, interfacial phenomena, and electrochemical reactions. This comprehensive data helps assess battery health, detect degradation mechanisms, and track overall performance.</a:t>
            </a:r>
          </a:p>
        </p:txBody>
      </p:sp>
      <p:sp>
        <p:nvSpPr>
          <p:cNvPr id="18" name="Text 5">
            <a:extLst>
              <a:ext uri="{FF2B5EF4-FFF2-40B4-BE49-F238E27FC236}">
                <a16:creationId xmlns:a16="http://schemas.microsoft.com/office/drawing/2014/main" id="{DE231A39-9F1C-4DDF-5963-CB159F50A10F}"/>
              </a:ext>
            </a:extLst>
          </p:cNvPr>
          <p:cNvSpPr/>
          <p:nvPr/>
        </p:nvSpPr>
        <p:spPr>
          <a:xfrm>
            <a:off x="5970394" y="5846779"/>
            <a:ext cx="4774619" cy="384162"/>
          </a:xfrm>
          <a:prstGeom prst="rect">
            <a:avLst/>
          </a:prstGeom>
          <a:noFill/>
          <a:ln/>
        </p:spPr>
        <p:txBody>
          <a:bodyPr wrap="none" rtlCol="0" anchor="t"/>
          <a:lstStyle/>
          <a:p>
            <a:pPr marL="0" indent="0">
              <a:lnSpc>
                <a:spcPts val="1953"/>
              </a:lnSpc>
              <a:buNone/>
            </a:pPr>
            <a:r>
              <a:rPr lang="en-IN"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Why EIS as input?</a:t>
            </a:r>
            <a:endParaRPr lang="en-US" dirty="0">
              <a:solidFill>
                <a:schemeClr val="accent1">
                  <a:lumMod val="50000"/>
                </a:schemeClr>
              </a:solidFill>
            </a:endParaRPr>
          </a:p>
        </p:txBody>
      </p:sp>
      <p:sp>
        <p:nvSpPr>
          <p:cNvPr id="20" name="TextBox 19">
            <a:extLst>
              <a:ext uri="{FF2B5EF4-FFF2-40B4-BE49-F238E27FC236}">
                <a16:creationId xmlns:a16="http://schemas.microsoft.com/office/drawing/2014/main" id="{0E311FA9-A31C-8CBD-3762-49B9DDAD6C37}"/>
              </a:ext>
            </a:extLst>
          </p:cNvPr>
          <p:cNvSpPr txBox="1"/>
          <p:nvPr/>
        </p:nvSpPr>
        <p:spPr>
          <a:xfrm>
            <a:off x="6261642" y="6222831"/>
            <a:ext cx="7950819" cy="95410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cs typeface="Roboto" panose="02000000000000000000" pitchFamily="2" charset="0"/>
              </a:rPr>
              <a:t>Compared with the usual current–voltage data, It contains rich information on all materials properties, interfacial phenomena and electrochemical reactions. This directly relates to possible degradation inside the battery and is able to track the status of the battery.</a:t>
            </a:r>
          </a:p>
          <a:p>
            <a:pPr algn="ctr"/>
            <a:endParaRPr lang="en-IN" sz="1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042065" y="988549"/>
            <a:ext cx="6389965" cy="496133"/>
          </a:xfrm>
          <a:prstGeom prst="rect">
            <a:avLst/>
          </a:prstGeom>
          <a:noFill/>
          <a:ln/>
        </p:spPr>
        <p:txBody>
          <a:bodyPr wrap="none" rtlCol="0" anchor="t"/>
          <a:lstStyle/>
          <a:p>
            <a:pPr marL="0" indent="0">
              <a:lnSpc>
                <a:spcPts val="3907"/>
              </a:lnSpc>
              <a:buNone/>
            </a:pPr>
            <a:r>
              <a:rPr lang="en-US" sz="3126" dirty="0">
                <a:solidFill>
                  <a:srgbClr val="3257B8"/>
                </a:solidFill>
                <a:latin typeface="Roboto Slab" pitchFamily="34" charset="0"/>
                <a:ea typeface="Roboto Slab" pitchFamily="34" charset="-122"/>
                <a:cs typeface="Roboto Slab" pitchFamily="34" charset="-120"/>
              </a:rPr>
              <a:t>Data Collection and Preprocessing</a:t>
            </a:r>
            <a:endParaRPr lang="en-US" sz="3126" dirty="0"/>
          </a:p>
        </p:txBody>
      </p:sp>
      <p:sp>
        <p:nvSpPr>
          <p:cNvPr id="7" name="Text 3"/>
          <p:cNvSpPr/>
          <p:nvPr/>
        </p:nvSpPr>
        <p:spPr>
          <a:xfrm>
            <a:off x="6042065" y="1544384"/>
            <a:ext cx="8032671" cy="762238"/>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The research paper emphasizes the importance of data collection and preprocessing for ensuring the accuracy and reliability of machine learning models used for battery degradation analysis</a:t>
            </a:r>
            <a:r>
              <a:rPr lang="en-US" sz="1200" dirty="0">
                <a:solidFill>
                  <a:srgbClr val="15213F"/>
                </a:solidFill>
                <a:latin typeface="Roboto" pitchFamily="34" charset="0"/>
                <a:ea typeface="Roboto" pitchFamily="34" charset="-122"/>
                <a:cs typeface="Roboto" pitchFamily="34" charset="-120"/>
              </a:rPr>
              <a:t>. </a:t>
            </a:r>
            <a:r>
              <a:rPr lang="en-US" sz="1200" b="0" i="0" dirty="0">
                <a:solidFill>
                  <a:schemeClr val="tx2">
                    <a:lumMod val="50000"/>
                  </a:schemeClr>
                </a:solidFill>
                <a:effectLst/>
                <a:latin typeface="Roboto" panose="02000000000000000000" pitchFamily="2" charset="0"/>
                <a:ea typeface="Roboto" panose="02000000000000000000" pitchFamily="2" charset="0"/>
                <a:cs typeface="Roboto" panose="02000000000000000000" pitchFamily="2" charset="0"/>
              </a:rPr>
              <a:t>Data quality is the foundation of effective machine learning (ML) solutions. High-quality data helps models learn accurate patterns, which leads to more reliable predictions and insights.</a:t>
            </a:r>
            <a:endParaRPr lang="en-US" sz="12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8" name="Shape 4"/>
          <p:cNvSpPr/>
          <p:nvPr/>
        </p:nvSpPr>
        <p:spPr>
          <a:xfrm>
            <a:off x="6268760" y="2786301"/>
            <a:ext cx="22860" cy="4332089"/>
          </a:xfrm>
          <a:prstGeom prst="roundRect">
            <a:avLst>
              <a:gd name="adj" fmla="val 104186"/>
            </a:avLst>
          </a:prstGeom>
          <a:solidFill>
            <a:srgbClr val="CFD2D8"/>
          </a:solidFill>
          <a:ln/>
        </p:spPr>
        <p:txBody>
          <a:bodyPr/>
          <a:lstStyle/>
          <a:p>
            <a:endParaRPr lang="en-IN"/>
          </a:p>
        </p:txBody>
      </p:sp>
      <p:sp>
        <p:nvSpPr>
          <p:cNvPr id="9" name="Shape 5"/>
          <p:cNvSpPr/>
          <p:nvPr/>
        </p:nvSpPr>
        <p:spPr>
          <a:xfrm>
            <a:off x="6435923" y="3132058"/>
            <a:ext cx="555665" cy="22860"/>
          </a:xfrm>
          <a:prstGeom prst="roundRect">
            <a:avLst>
              <a:gd name="adj" fmla="val 104186"/>
            </a:avLst>
          </a:prstGeom>
          <a:solidFill>
            <a:srgbClr val="CFD2D8"/>
          </a:solidFill>
          <a:ln/>
        </p:spPr>
        <p:txBody>
          <a:bodyPr/>
          <a:lstStyle/>
          <a:p>
            <a:endParaRPr lang="en-IN"/>
          </a:p>
        </p:txBody>
      </p:sp>
      <p:sp>
        <p:nvSpPr>
          <p:cNvPr id="10" name="Shape 6"/>
          <p:cNvSpPr/>
          <p:nvPr/>
        </p:nvSpPr>
        <p:spPr>
          <a:xfrm>
            <a:off x="6101596" y="2964894"/>
            <a:ext cx="357188" cy="357188"/>
          </a:xfrm>
          <a:prstGeom prst="roundRect">
            <a:avLst>
              <a:gd name="adj" fmla="val 6668"/>
            </a:avLst>
          </a:prstGeom>
          <a:solidFill>
            <a:srgbClr val="E9ECF2"/>
          </a:solidFill>
          <a:ln/>
        </p:spPr>
        <p:txBody>
          <a:bodyPr/>
          <a:lstStyle/>
          <a:p>
            <a:endParaRPr lang="en-IN"/>
          </a:p>
        </p:txBody>
      </p:sp>
      <p:sp>
        <p:nvSpPr>
          <p:cNvPr id="11" name="Text 7"/>
          <p:cNvSpPr/>
          <p:nvPr/>
        </p:nvSpPr>
        <p:spPr>
          <a:xfrm>
            <a:off x="6231017" y="3024426"/>
            <a:ext cx="98227"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1</a:t>
            </a:r>
            <a:endParaRPr lang="en-US" sz="1875" dirty="0"/>
          </a:p>
        </p:txBody>
      </p:sp>
      <p:sp>
        <p:nvSpPr>
          <p:cNvPr id="12" name="Text 8"/>
          <p:cNvSpPr/>
          <p:nvPr/>
        </p:nvSpPr>
        <p:spPr>
          <a:xfrm>
            <a:off x="7153394" y="2945011"/>
            <a:ext cx="1984653" cy="248007"/>
          </a:xfrm>
          <a:prstGeom prst="rect">
            <a:avLst/>
          </a:prstGeom>
          <a:noFill/>
          <a:ln/>
        </p:spPr>
        <p:txBody>
          <a:bodyPr wrap="none" rtlCol="0" anchor="t"/>
          <a:lstStyle/>
          <a:p>
            <a:pPr marL="0" indent="0" algn="l">
              <a:lnSpc>
                <a:spcPts val="1953"/>
              </a:lnSpc>
              <a:buNone/>
            </a:pPr>
            <a:r>
              <a:rPr lang="en-US" sz="1563" dirty="0">
                <a:solidFill>
                  <a:srgbClr val="15213F"/>
                </a:solidFill>
                <a:latin typeface="Roboto Slab" pitchFamily="34" charset="0"/>
                <a:ea typeface="Roboto Slab" pitchFamily="34" charset="-122"/>
                <a:cs typeface="Roboto Slab" pitchFamily="34" charset="-120"/>
              </a:rPr>
              <a:t>Data Acquisition</a:t>
            </a:r>
            <a:endParaRPr lang="en-US" sz="1563" dirty="0"/>
          </a:p>
        </p:txBody>
      </p:sp>
      <p:sp>
        <p:nvSpPr>
          <p:cNvPr id="13" name="Text 9"/>
          <p:cNvSpPr/>
          <p:nvPr/>
        </p:nvSpPr>
        <p:spPr>
          <a:xfrm>
            <a:off x="7153394" y="3288268"/>
            <a:ext cx="6921341" cy="762238"/>
          </a:xfrm>
          <a:prstGeom prst="rect">
            <a:avLst/>
          </a:prstGeom>
          <a:noFill/>
          <a:ln/>
        </p:spPr>
        <p:txBody>
          <a:bodyPr wrap="square" rtlCol="0" anchor="t"/>
          <a:lstStyle/>
          <a:p>
            <a:pPr marL="0" indent="0" algn="l">
              <a:lnSpc>
                <a:spcPts val="2000"/>
              </a:lnSpc>
              <a:buNone/>
            </a:pPr>
            <a:r>
              <a:rPr lang="en-US" sz="1400" dirty="0">
                <a:latin typeface="Roboto" panose="02000000000000000000" pitchFamily="2" charset="0"/>
                <a:ea typeface="Roboto" panose="02000000000000000000" pitchFamily="2" charset="0"/>
                <a:cs typeface="Roboto" panose="02000000000000000000" pitchFamily="2" charset="0"/>
              </a:rPr>
              <a:t>Over 20,000 EIS spectra of commercial Li-ion batteries are collected at different states of health, states of charge and temperatures—the largest dataset to our knowledge of its kind.</a:t>
            </a:r>
            <a:endParaRPr lang="en-US" sz="1250" dirty="0">
              <a:latin typeface="Roboto" panose="02000000000000000000" pitchFamily="2" charset="0"/>
              <a:ea typeface="Roboto" panose="02000000000000000000" pitchFamily="2" charset="0"/>
              <a:cs typeface="Roboto" panose="02000000000000000000" pitchFamily="2" charset="0"/>
            </a:endParaRPr>
          </a:p>
        </p:txBody>
      </p:sp>
      <p:sp>
        <p:nvSpPr>
          <p:cNvPr id="14" name="Shape 10"/>
          <p:cNvSpPr/>
          <p:nvPr/>
        </p:nvSpPr>
        <p:spPr>
          <a:xfrm>
            <a:off x="6435923" y="4713684"/>
            <a:ext cx="555665" cy="22860"/>
          </a:xfrm>
          <a:prstGeom prst="roundRect">
            <a:avLst>
              <a:gd name="adj" fmla="val 104186"/>
            </a:avLst>
          </a:prstGeom>
          <a:solidFill>
            <a:srgbClr val="CFD2D8"/>
          </a:solidFill>
          <a:ln/>
        </p:spPr>
        <p:txBody>
          <a:bodyPr/>
          <a:lstStyle/>
          <a:p>
            <a:endParaRPr lang="en-IN"/>
          </a:p>
        </p:txBody>
      </p:sp>
      <p:sp>
        <p:nvSpPr>
          <p:cNvPr id="15" name="Shape 11"/>
          <p:cNvSpPr/>
          <p:nvPr/>
        </p:nvSpPr>
        <p:spPr>
          <a:xfrm>
            <a:off x="6101596" y="4546521"/>
            <a:ext cx="357188" cy="357188"/>
          </a:xfrm>
          <a:prstGeom prst="roundRect">
            <a:avLst>
              <a:gd name="adj" fmla="val 6668"/>
            </a:avLst>
          </a:prstGeom>
          <a:solidFill>
            <a:srgbClr val="E9ECF2"/>
          </a:solidFill>
          <a:ln/>
        </p:spPr>
        <p:txBody>
          <a:bodyPr/>
          <a:lstStyle/>
          <a:p>
            <a:endParaRPr lang="en-IN"/>
          </a:p>
        </p:txBody>
      </p:sp>
      <p:sp>
        <p:nvSpPr>
          <p:cNvPr id="16" name="Text 12"/>
          <p:cNvSpPr/>
          <p:nvPr/>
        </p:nvSpPr>
        <p:spPr>
          <a:xfrm>
            <a:off x="6214348" y="4606052"/>
            <a:ext cx="131564"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2</a:t>
            </a:r>
            <a:endParaRPr lang="en-US" sz="1875" dirty="0"/>
          </a:p>
        </p:txBody>
      </p:sp>
      <p:sp>
        <p:nvSpPr>
          <p:cNvPr id="17" name="Text 13"/>
          <p:cNvSpPr/>
          <p:nvPr/>
        </p:nvSpPr>
        <p:spPr>
          <a:xfrm>
            <a:off x="7153394" y="4526637"/>
            <a:ext cx="1984653" cy="248007"/>
          </a:xfrm>
          <a:prstGeom prst="rect">
            <a:avLst/>
          </a:prstGeom>
          <a:noFill/>
          <a:ln/>
        </p:spPr>
        <p:txBody>
          <a:bodyPr wrap="none" rtlCol="0" anchor="t"/>
          <a:lstStyle/>
          <a:p>
            <a:pPr marL="0" indent="0" algn="l">
              <a:lnSpc>
                <a:spcPts val="1953"/>
              </a:lnSpc>
              <a:buNone/>
            </a:pPr>
            <a:r>
              <a:rPr lang="en-US" sz="1563" dirty="0">
                <a:solidFill>
                  <a:srgbClr val="15213F"/>
                </a:solidFill>
                <a:latin typeface="Roboto Slab" pitchFamily="34" charset="0"/>
                <a:ea typeface="Roboto Slab" pitchFamily="34" charset="-122"/>
                <a:cs typeface="Roboto Slab" pitchFamily="34" charset="-120"/>
              </a:rPr>
              <a:t>Data Quality</a:t>
            </a:r>
            <a:endParaRPr lang="en-US" sz="1563" dirty="0"/>
          </a:p>
        </p:txBody>
      </p:sp>
      <p:sp>
        <p:nvSpPr>
          <p:cNvPr id="18" name="Text 14"/>
          <p:cNvSpPr/>
          <p:nvPr/>
        </p:nvSpPr>
        <p:spPr>
          <a:xfrm>
            <a:off x="7153394" y="4869894"/>
            <a:ext cx="6921342" cy="762238"/>
          </a:xfrm>
          <a:prstGeom prst="rect">
            <a:avLst/>
          </a:prstGeom>
          <a:noFill/>
          <a:ln/>
        </p:spPr>
        <p:txBody>
          <a:bodyPr wrap="square" rtlCol="0" anchor="t"/>
          <a:lstStyle/>
          <a:p>
            <a:pPr marL="0" indent="0" algn="l">
              <a:lnSpc>
                <a:spcPts val="2000"/>
              </a:lnSpc>
              <a:buNone/>
            </a:pPr>
            <a:r>
              <a:rPr lang="en-US" sz="1400" dirty="0">
                <a:latin typeface="Roboto" panose="02000000000000000000" pitchFamily="2" charset="0"/>
                <a:ea typeface="Roboto" panose="02000000000000000000" pitchFamily="2" charset="0"/>
                <a:cs typeface="Roboto" panose="02000000000000000000" pitchFamily="2" charset="0"/>
              </a:rPr>
              <a:t>Deploying EIS to predictive battery diagnosis is hampered by the high dimensionality of the spectrum. Although qualitative changes are apparent, it is challenging to pick out quantitative features correlated with degradation.</a:t>
            </a:r>
            <a:endParaRPr lang="en-US" sz="1250" dirty="0">
              <a:latin typeface="Roboto" panose="02000000000000000000" pitchFamily="2" charset="0"/>
              <a:ea typeface="Roboto" panose="02000000000000000000" pitchFamily="2" charset="0"/>
              <a:cs typeface="Roboto" panose="02000000000000000000" pitchFamily="2" charset="0"/>
            </a:endParaRPr>
          </a:p>
        </p:txBody>
      </p:sp>
      <p:sp>
        <p:nvSpPr>
          <p:cNvPr id="19" name="Shape 15"/>
          <p:cNvSpPr/>
          <p:nvPr/>
        </p:nvSpPr>
        <p:spPr>
          <a:xfrm>
            <a:off x="6435923" y="6295311"/>
            <a:ext cx="555665" cy="22860"/>
          </a:xfrm>
          <a:prstGeom prst="roundRect">
            <a:avLst>
              <a:gd name="adj" fmla="val 104186"/>
            </a:avLst>
          </a:prstGeom>
          <a:solidFill>
            <a:srgbClr val="CFD2D8"/>
          </a:solidFill>
          <a:ln/>
        </p:spPr>
        <p:txBody>
          <a:bodyPr/>
          <a:lstStyle/>
          <a:p>
            <a:endParaRPr lang="en-IN"/>
          </a:p>
        </p:txBody>
      </p:sp>
      <p:sp>
        <p:nvSpPr>
          <p:cNvPr id="20" name="Shape 16"/>
          <p:cNvSpPr/>
          <p:nvPr/>
        </p:nvSpPr>
        <p:spPr>
          <a:xfrm>
            <a:off x="6101596" y="6128147"/>
            <a:ext cx="357188" cy="357188"/>
          </a:xfrm>
          <a:prstGeom prst="roundRect">
            <a:avLst>
              <a:gd name="adj" fmla="val 6668"/>
            </a:avLst>
          </a:prstGeom>
          <a:solidFill>
            <a:srgbClr val="E9ECF2"/>
          </a:solidFill>
          <a:ln/>
        </p:spPr>
        <p:txBody>
          <a:bodyPr/>
          <a:lstStyle/>
          <a:p>
            <a:endParaRPr lang="en-IN"/>
          </a:p>
        </p:txBody>
      </p:sp>
      <p:sp>
        <p:nvSpPr>
          <p:cNvPr id="21" name="Text 17"/>
          <p:cNvSpPr/>
          <p:nvPr/>
        </p:nvSpPr>
        <p:spPr>
          <a:xfrm>
            <a:off x="6215777" y="6187678"/>
            <a:ext cx="128707"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3</a:t>
            </a:r>
            <a:endParaRPr lang="en-US" sz="1875" dirty="0"/>
          </a:p>
        </p:txBody>
      </p:sp>
      <p:sp>
        <p:nvSpPr>
          <p:cNvPr id="22" name="Text 18"/>
          <p:cNvSpPr/>
          <p:nvPr/>
        </p:nvSpPr>
        <p:spPr>
          <a:xfrm>
            <a:off x="7153394" y="6108263"/>
            <a:ext cx="1984653" cy="248007"/>
          </a:xfrm>
          <a:prstGeom prst="rect">
            <a:avLst/>
          </a:prstGeom>
          <a:noFill/>
          <a:ln/>
        </p:spPr>
        <p:txBody>
          <a:bodyPr wrap="none" rtlCol="0" anchor="t"/>
          <a:lstStyle/>
          <a:p>
            <a:pPr marL="0" indent="0" algn="l">
              <a:lnSpc>
                <a:spcPts val="1953"/>
              </a:lnSpc>
              <a:buNone/>
            </a:pPr>
            <a:r>
              <a:rPr lang="en-US" sz="1563" dirty="0">
                <a:solidFill>
                  <a:srgbClr val="15213F"/>
                </a:solidFill>
                <a:latin typeface="Roboto Slab" pitchFamily="34" charset="0"/>
                <a:ea typeface="Roboto Slab" pitchFamily="34" charset="-122"/>
                <a:cs typeface="Roboto Slab" pitchFamily="34" charset="-120"/>
              </a:rPr>
              <a:t>Feature Engineering</a:t>
            </a:r>
            <a:endParaRPr lang="en-US" sz="1563" dirty="0"/>
          </a:p>
        </p:txBody>
      </p:sp>
      <p:sp>
        <p:nvSpPr>
          <p:cNvPr id="23" name="Text 19"/>
          <p:cNvSpPr/>
          <p:nvPr/>
        </p:nvSpPr>
        <p:spPr>
          <a:xfrm>
            <a:off x="7153394" y="6451521"/>
            <a:ext cx="7164772" cy="1131308"/>
          </a:xfrm>
          <a:prstGeom prst="rect">
            <a:avLst/>
          </a:prstGeom>
          <a:noFill/>
          <a:ln/>
        </p:spPr>
        <p:txBody>
          <a:bodyPr wrap="square" rtlCol="0" anchor="t"/>
          <a:lstStyle/>
          <a:p>
            <a:pPr marL="0" indent="0" algn="l">
              <a:lnSpc>
                <a:spcPts val="2000"/>
              </a:lnSpc>
              <a:buNone/>
            </a:pPr>
            <a:r>
              <a:rPr lang="en-US" sz="1400" dirty="0">
                <a:latin typeface="Roboto" panose="02000000000000000000" pitchFamily="2" charset="0"/>
                <a:ea typeface="Roboto" panose="02000000000000000000" pitchFamily="2" charset="0"/>
                <a:cs typeface="Roboto" panose="02000000000000000000" pitchFamily="2" charset="0"/>
              </a:rPr>
              <a:t>Existing approaches reduce the spectrum into lower dimensional features: the spectrum is either interpreted by fitting to an equivalent circuit ,the fit is often non-unique and it is questionable whether a purely electrical model can capture the physical, chemical and materials properties and processes of a battery.</a:t>
            </a:r>
            <a:endParaRPr lang="en-US" sz="1250" dirty="0">
              <a:latin typeface="Roboto" panose="02000000000000000000" pitchFamily="2" charset="0"/>
              <a:ea typeface="Roboto" panose="02000000000000000000" pitchFamily="2" charset="0"/>
              <a:cs typeface="Roboto" panose="02000000000000000000" pitchFamily="2" charset="0"/>
            </a:endParaRPr>
          </a:p>
        </p:txBody>
      </p:sp>
      <p:pic>
        <p:nvPicPr>
          <p:cNvPr id="25" name="Image 1" descr="preencoded.png"/>
          <p:cNvPicPr>
            <a:picLocks noChangeAspect="1"/>
          </p:cNvPicPr>
          <p:nvPr/>
        </p:nvPicPr>
        <p:blipFill>
          <a:blip r:embed="rId4"/>
          <a:stretch>
            <a:fillRect/>
          </a:stretch>
        </p:blipFill>
        <p:spPr>
          <a:xfrm>
            <a:off x="198477" y="2295287"/>
            <a:ext cx="5089446" cy="36390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8837" y="2492812"/>
            <a:ext cx="5048726" cy="3243858"/>
          </a:xfrm>
          <a:prstGeom prst="rect">
            <a:avLst/>
          </a:prstGeom>
        </p:spPr>
      </p:pic>
      <p:sp>
        <p:nvSpPr>
          <p:cNvPr id="6" name="Text 2"/>
          <p:cNvSpPr/>
          <p:nvPr/>
        </p:nvSpPr>
        <p:spPr>
          <a:xfrm>
            <a:off x="6098738" y="1032986"/>
            <a:ext cx="7919323" cy="1093470"/>
          </a:xfrm>
          <a:prstGeom prst="rect">
            <a:avLst/>
          </a:prstGeom>
          <a:noFill/>
          <a:ln/>
        </p:spPr>
        <p:txBody>
          <a:bodyPr wrap="square" rtlCol="0" anchor="t"/>
          <a:lstStyle/>
          <a:p>
            <a:pPr marL="0" indent="0">
              <a:lnSpc>
                <a:spcPts val="4306"/>
              </a:lnSpc>
              <a:buNone/>
            </a:pPr>
            <a:r>
              <a:rPr lang="en-US" sz="3445" dirty="0">
                <a:solidFill>
                  <a:srgbClr val="3257B8"/>
                </a:solidFill>
                <a:latin typeface="Roboto Slab" pitchFamily="34" charset="0"/>
                <a:ea typeface="Roboto Slab" pitchFamily="34" charset="-122"/>
                <a:cs typeface="Roboto Slab" pitchFamily="34" charset="-120"/>
              </a:rPr>
              <a:t>Feature Extraction and Model Selection</a:t>
            </a:r>
            <a:endParaRPr lang="en-US" sz="3445" dirty="0"/>
          </a:p>
        </p:txBody>
      </p:sp>
      <p:sp>
        <p:nvSpPr>
          <p:cNvPr id="7" name="Text 3"/>
          <p:cNvSpPr/>
          <p:nvPr/>
        </p:nvSpPr>
        <p:spPr>
          <a:xfrm>
            <a:off x="6098738" y="2154694"/>
            <a:ext cx="7919323" cy="840105"/>
          </a:xfrm>
          <a:prstGeom prst="rect">
            <a:avLst/>
          </a:prstGeom>
          <a:noFill/>
          <a:ln/>
        </p:spPr>
        <p:txBody>
          <a:bodyPr wrap="square" rtlCol="0" anchor="t"/>
          <a:lstStyle/>
          <a:p>
            <a:pPr marL="0" indent="0">
              <a:lnSpc>
                <a:spcPts val="2204"/>
              </a:lnSpc>
              <a:buNone/>
            </a:pPr>
            <a:r>
              <a:rPr lang="en-US" sz="1400" b="0" i="0" dirty="0">
                <a:solidFill>
                  <a:schemeClr val="tx2">
                    <a:lumMod val="50000"/>
                  </a:schemeClr>
                </a:solidFill>
                <a:effectLst/>
                <a:latin typeface="Roboto" panose="02000000000000000000" pitchFamily="2" charset="0"/>
                <a:ea typeface="Roboto" panose="02000000000000000000" pitchFamily="2" charset="0"/>
                <a:cs typeface="Roboto" panose="02000000000000000000" pitchFamily="2" charset="0"/>
              </a:rPr>
              <a:t>Recent advances in machine learning allow models to process entire datasets without manually selecting features, enabling the models to identify the most relevant variables themselves</a:t>
            </a:r>
            <a:r>
              <a:rPr lang="en-US" sz="14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400" dirty="0"/>
              <a:t> </a:t>
            </a:r>
            <a:r>
              <a:rPr lang="en-US" sz="14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rPr>
              <a:t>This eliminates the need of selecting features correlated with degradation.</a:t>
            </a:r>
          </a:p>
        </p:txBody>
      </p:sp>
      <p:sp>
        <p:nvSpPr>
          <p:cNvPr id="8" name="Shape 4"/>
          <p:cNvSpPr/>
          <p:nvPr/>
        </p:nvSpPr>
        <p:spPr>
          <a:xfrm>
            <a:off x="6098738" y="3258515"/>
            <a:ext cx="7919323" cy="3770709"/>
          </a:xfrm>
          <a:prstGeom prst="roundRect">
            <a:avLst>
              <a:gd name="adj" fmla="val 696"/>
            </a:avLst>
          </a:prstGeom>
          <a:noFill/>
          <a:ln w="7620">
            <a:solidFill>
              <a:srgbClr val="000000">
                <a:alpha val="8000"/>
              </a:srgbClr>
            </a:solidFill>
            <a:prstDash val="solid"/>
          </a:ln>
        </p:spPr>
        <p:txBody>
          <a:bodyPr/>
          <a:lstStyle/>
          <a:p>
            <a:endParaRPr lang="en-IN"/>
          </a:p>
        </p:txBody>
      </p:sp>
      <p:sp>
        <p:nvSpPr>
          <p:cNvPr id="9" name="Shape 5"/>
          <p:cNvSpPr/>
          <p:nvPr/>
        </p:nvSpPr>
        <p:spPr>
          <a:xfrm>
            <a:off x="6106358" y="3210379"/>
            <a:ext cx="7904083" cy="505063"/>
          </a:xfrm>
          <a:prstGeom prst="rect">
            <a:avLst/>
          </a:prstGeom>
          <a:solidFill>
            <a:srgbClr val="FFFFFF">
              <a:alpha val="4000"/>
            </a:srgbClr>
          </a:solidFill>
          <a:ln/>
        </p:spPr>
        <p:txBody>
          <a:bodyPr/>
          <a:lstStyle/>
          <a:p>
            <a:endParaRPr lang="en-IN" dirty="0"/>
          </a:p>
        </p:txBody>
      </p:sp>
      <p:sp>
        <p:nvSpPr>
          <p:cNvPr id="10" name="Text 6"/>
          <p:cNvSpPr/>
          <p:nvPr/>
        </p:nvSpPr>
        <p:spPr>
          <a:xfrm>
            <a:off x="6203204" y="3322896"/>
            <a:ext cx="3598426" cy="280035"/>
          </a:xfrm>
          <a:prstGeom prst="rect">
            <a:avLst/>
          </a:prstGeom>
          <a:noFill/>
          <a:ln/>
        </p:spPr>
        <p:txBody>
          <a:bodyPr wrap="none" rtlCol="0" anchor="t"/>
          <a:lstStyle/>
          <a:p>
            <a:pPr marL="0" indent="0">
              <a:lnSpc>
                <a:spcPts val="2204"/>
              </a:lnSpc>
              <a:buNone/>
            </a:pPr>
            <a:r>
              <a:rPr lang="en-IN" sz="2000" dirty="0"/>
              <a:t>Gaussian Process Regression (GPR)</a:t>
            </a:r>
            <a:endParaRPr lang="en-US" sz="2000" dirty="0"/>
          </a:p>
        </p:txBody>
      </p:sp>
      <p:sp>
        <p:nvSpPr>
          <p:cNvPr id="12" name="Shape 8"/>
          <p:cNvSpPr/>
          <p:nvPr/>
        </p:nvSpPr>
        <p:spPr>
          <a:xfrm>
            <a:off x="6106359" y="3771202"/>
            <a:ext cx="7919324" cy="1191130"/>
          </a:xfrm>
          <a:prstGeom prst="rect">
            <a:avLst/>
          </a:prstGeom>
          <a:solidFill>
            <a:srgbClr val="000000">
              <a:alpha val="4000"/>
            </a:srgbClr>
          </a:solidFill>
          <a:ln/>
        </p:spPr>
        <p:txBody>
          <a:bodyPr/>
          <a:lstStyle/>
          <a:p>
            <a:endParaRPr lang="en-IN"/>
          </a:p>
        </p:txBody>
      </p:sp>
      <p:sp>
        <p:nvSpPr>
          <p:cNvPr id="13" name="Text 9"/>
          <p:cNvSpPr/>
          <p:nvPr/>
        </p:nvSpPr>
        <p:spPr>
          <a:xfrm>
            <a:off x="10969319" y="3562156"/>
            <a:ext cx="3598426" cy="1400175"/>
          </a:xfrm>
          <a:prstGeom prst="rect">
            <a:avLst/>
          </a:prstGeom>
          <a:noFill/>
          <a:ln/>
        </p:spPr>
        <p:txBody>
          <a:bodyPr wrap="square" rtlCol="0" anchor="t"/>
          <a:lstStyle/>
          <a:p>
            <a:pPr marL="0" indent="0">
              <a:lnSpc>
                <a:spcPts val="2204"/>
              </a:lnSpc>
              <a:buNone/>
            </a:pPr>
            <a:endParaRPr lang="en-US" sz="1378" dirty="0">
              <a:latin typeface="Roboto" panose="02000000000000000000" pitchFamily="2" charset="0"/>
              <a:ea typeface="Roboto" panose="02000000000000000000" pitchFamily="2" charset="0"/>
              <a:cs typeface="Roboto" panose="02000000000000000000" pitchFamily="2" charset="0"/>
            </a:endParaRPr>
          </a:p>
        </p:txBody>
      </p:sp>
      <p:sp>
        <p:nvSpPr>
          <p:cNvPr id="14" name="Text 10"/>
          <p:cNvSpPr/>
          <p:nvPr/>
        </p:nvSpPr>
        <p:spPr>
          <a:xfrm>
            <a:off x="6203204" y="3863937"/>
            <a:ext cx="7713518" cy="1154149"/>
          </a:xfrm>
          <a:prstGeom prst="rect">
            <a:avLst/>
          </a:prstGeom>
          <a:noFill/>
          <a:ln/>
        </p:spPr>
        <p:txBody>
          <a:bodyPr wrap="square" rtlCol="0" anchor="t"/>
          <a:lstStyle/>
          <a:p>
            <a:pPr marL="0" indent="0" algn="ctr">
              <a:lnSpc>
                <a:spcPts val="2204"/>
              </a:lnSpc>
              <a:buNone/>
            </a:pPr>
            <a:r>
              <a:rPr lang="en-US" sz="1400" b="0" i="0" dirty="0">
                <a:effectLst/>
                <a:latin typeface="Roboto" panose="02000000000000000000" pitchFamily="2" charset="0"/>
                <a:ea typeface="Roboto" panose="02000000000000000000" pitchFamily="2" charset="0"/>
                <a:cs typeface="Roboto" panose="02000000000000000000" pitchFamily="2" charset="0"/>
              </a:rPr>
              <a:t>Gaussian Process Regression (GPR) is a non-parametric regression technique, particularly useful when dealing with problems involving continuous data, where the relationship between input variables and output is not explicitly known or can be complex. </a:t>
            </a:r>
            <a:endParaRPr lang="en-US" sz="1378" dirty="0">
              <a:latin typeface="Roboto" panose="02000000000000000000" pitchFamily="2" charset="0"/>
              <a:ea typeface="Roboto" panose="02000000000000000000" pitchFamily="2" charset="0"/>
              <a:cs typeface="Roboto" panose="02000000000000000000" pitchFamily="2" charset="0"/>
            </a:endParaRPr>
          </a:p>
        </p:txBody>
      </p:sp>
      <p:sp>
        <p:nvSpPr>
          <p:cNvPr id="15" name="Shape 11"/>
          <p:cNvSpPr/>
          <p:nvPr/>
        </p:nvSpPr>
        <p:spPr>
          <a:xfrm>
            <a:off x="6106358" y="5563672"/>
            <a:ext cx="7904083" cy="1625203"/>
          </a:xfrm>
          <a:prstGeom prst="rect">
            <a:avLst/>
          </a:prstGeom>
          <a:solidFill>
            <a:srgbClr val="FFFFFF">
              <a:alpha val="4000"/>
            </a:srgbClr>
          </a:solidFill>
          <a:ln/>
        </p:spPr>
        <p:txBody>
          <a:bodyPr/>
          <a:lstStyle/>
          <a:p>
            <a:endParaRPr lang="en-IN"/>
          </a:p>
        </p:txBody>
      </p:sp>
      <p:sp>
        <p:nvSpPr>
          <p:cNvPr id="16" name="Text 12"/>
          <p:cNvSpPr/>
          <p:nvPr/>
        </p:nvSpPr>
        <p:spPr>
          <a:xfrm>
            <a:off x="10244732" y="5066222"/>
            <a:ext cx="3598426" cy="1120140"/>
          </a:xfrm>
          <a:prstGeom prst="rect">
            <a:avLst/>
          </a:prstGeom>
          <a:noFill/>
          <a:ln/>
        </p:spPr>
        <p:txBody>
          <a:bodyPr wrap="square" rtlCol="0" anchor="t"/>
          <a:lstStyle/>
          <a:p>
            <a:pPr marL="0" indent="0">
              <a:lnSpc>
                <a:spcPts val="2204"/>
              </a:lnSpc>
              <a:buNone/>
            </a:pPr>
            <a:r>
              <a:rPr lang="en-US" sz="1400" dirty="0">
                <a:latin typeface="Roboto" panose="02000000000000000000" pitchFamily="2" charset="0"/>
                <a:ea typeface="Roboto" panose="02000000000000000000" pitchFamily="2" charset="0"/>
                <a:cs typeface="Roboto" panose="02000000000000000000" pitchFamily="2" charset="0"/>
              </a:rPr>
              <a:t>GPR can accurately estimate the capacity and predict RUL using the EIS spectrum, which are key indicators of the SOH of a battery. Our model is more accurate than conventional methods, which use features of the discharging curve</a:t>
            </a:r>
          </a:p>
        </p:txBody>
      </p:sp>
      <p:sp>
        <p:nvSpPr>
          <p:cNvPr id="17" name="Text 13"/>
          <p:cNvSpPr/>
          <p:nvPr/>
        </p:nvSpPr>
        <p:spPr>
          <a:xfrm>
            <a:off x="6285071" y="5066222"/>
            <a:ext cx="3773328" cy="1400175"/>
          </a:xfrm>
          <a:prstGeom prst="rect">
            <a:avLst/>
          </a:prstGeom>
          <a:noFill/>
          <a:ln/>
        </p:spPr>
        <p:txBody>
          <a:bodyPr wrap="square" rtlCol="0" anchor="t"/>
          <a:lstStyle/>
          <a:p>
            <a:pPr marL="0" indent="0">
              <a:lnSpc>
                <a:spcPts val="2204"/>
              </a:lnSpc>
              <a:buNone/>
            </a:pPr>
            <a:r>
              <a:rPr lang="en-US" sz="1400" b="0" i="0" dirty="0">
                <a:effectLst/>
                <a:highlight>
                  <a:srgbClr val="FFFFFF"/>
                </a:highlight>
                <a:latin typeface="Roboto" panose="02000000000000000000" pitchFamily="2" charset="0"/>
                <a:ea typeface="Roboto" panose="02000000000000000000" pitchFamily="2" charset="0"/>
                <a:cs typeface="Roboto" panose="02000000000000000000" pitchFamily="2" charset="0"/>
              </a:rPr>
              <a:t>GPR depicts a group of random variables, each of which has a joint Gaussian distribution and can have a finite number. It’s an effective technique for modeling intricate relationships in data and producing forecasts with related uncertainty.</a:t>
            </a:r>
            <a:endParaRPr lang="en-US" sz="1378"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042065" y="1030486"/>
            <a:ext cx="8032671" cy="992267"/>
          </a:xfrm>
          <a:prstGeom prst="rect">
            <a:avLst/>
          </a:prstGeom>
          <a:noFill/>
          <a:ln/>
        </p:spPr>
        <p:txBody>
          <a:bodyPr wrap="square" rtlCol="0" anchor="t"/>
          <a:lstStyle/>
          <a:p>
            <a:pPr marL="0" indent="0">
              <a:lnSpc>
                <a:spcPts val="3907"/>
              </a:lnSpc>
              <a:buNone/>
            </a:pPr>
            <a:r>
              <a:rPr lang="en-US" sz="3126" dirty="0">
                <a:solidFill>
                  <a:srgbClr val="3257B8"/>
                </a:solidFill>
                <a:latin typeface="Roboto Slab" pitchFamily="34" charset="0"/>
                <a:ea typeface="Roboto Slab" pitchFamily="34" charset="-122"/>
                <a:cs typeface="Roboto Slab" pitchFamily="34" charset="-120"/>
              </a:rPr>
              <a:t>Overview of the Machine Learning Approach</a:t>
            </a:r>
            <a:endParaRPr lang="en-US" sz="3126" dirty="0"/>
          </a:p>
        </p:txBody>
      </p:sp>
      <p:sp>
        <p:nvSpPr>
          <p:cNvPr id="7" name="Text 3"/>
          <p:cNvSpPr/>
          <p:nvPr/>
        </p:nvSpPr>
        <p:spPr>
          <a:xfrm>
            <a:off x="6042065" y="2260878"/>
            <a:ext cx="8032671" cy="1016318"/>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The research paper proposes a machine learning approach for analyzing impedance spectra to identify and predict battery degradation patterns. This approach leverages the power of data-driven algorithms to extract meaningful insights from complex impedance data, providing a more accurate and robust method for battery health monitoring.</a:t>
            </a:r>
            <a:endParaRPr lang="en-US" sz="1250" dirty="0"/>
          </a:p>
        </p:txBody>
      </p:sp>
      <p:sp>
        <p:nvSpPr>
          <p:cNvPr id="8" name="Shape 4"/>
          <p:cNvSpPr/>
          <p:nvPr/>
        </p:nvSpPr>
        <p:spPr>
          <a:xfrm>
            <a:off x="6042065" y="3634383"/>
            <a:ext cx="357188" cy="357188"/>
          </a:xfrm>
          <a:prstGeom prst="roundRect">
            <a:avLst>
              <a:gd name="adj" fmla="val 6668"/>
            </a:avLst>
          </a:prstGeom>
          <a:solidFill>
            <a:srgbClr val="E9ECF2"/>
          </a:solidFill>
          <a:ln/>
        </p:spPr>
        <p:txBody>
          <a:bodyPr/>
          <a:lstStyle/>
          <a:p>
            <a:endParaRPr lang="en-IN"/>
          </a:p>
        </p:txBody>
      </p:sp>
      <p:sp>
        <p:nvSpPr>
          <p:cNvPr id="9" name="Text 5"/>
          <p:cNvSpPr/>
          <p:nvPr/>
        </p:nvSpPr>
        <p:spPr>
          <a:xfrm>
            <a:off x="6171486" y="3693914"/>
            <a:ext cx="98227"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1</a:t>
            </a:r>
            <a:endParaRPr lang="en-US" sz="1875" dirty="0"/>
          </a:p>
        </p:txBody>
      </p:sp>
      <p:sp>
        <p:nvSpPr>
          <p:cNvPr id="10" name="Text 6"/>
          <p:cNvSpPr/>
          <p:nvPr/>
        </p:nvSpPr>
        <p:spPr>
          <a:xfrm>
            <a:off x="6557963" y="3634383"/>
            <a:ext cx="2056448" cy="248007"/>
          </a:xfrm>
          <a:prstGeom prst="rect">
            <a:avLst/>
          </a:prstGeom>
          <a:noFill/>
          <a:ln/>
        </p:spPr>
        <p:txBody>
          <a:bodyPr wrap="none" rtlCol="0" anchor="t"/>
          <a:lstStyle/>
          <a:p>
            <a:pPr marL="0" indent="0">
              <a:lnSpc>
                <a:spcPts val="1953"/>
              </a:lnSpc>
              <a:buNone/>
            </a:pPr>
            <a:r>
              <a:rPr lang="en-US" sz="1563" dirty="0">
                <a:solidFill>
                  <a:srgbClr val="15213F"/>
                </a:solidFill>
                <a:latin typeface="Roboto Slab" pitchFamily="34" charset="0"/>
                <a:ea typeface="Roboto Slab" pitchFamily="34" charset="-122"/>
                <a:cs typeface="Roboto Slab" pitchFamily="34" charset="-120"/>
              </a:rPr>
              <a:t>Data Driven Approach</a:t>
            </a:r>
            <a:endParaRPr lang="en-US" sz="1563" dirty="0"/>
          </a:p>
        </p:txBody>
      </p:sp>
      <p:sp>
        <p:nvSpPr>
          <p:cNvPr id="11" name="Text 7"/>
          <p:cNvSpPr/>
          <p:nvPr/>
        </p:nvSpPr>
        <p:spPr>
          <a:xfrm>
            <a:off x="6557963" y="3977640"/>
            <a:ext cx="3421142" cy="1270397"/>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Machine learning algorithms excel at finding hidden patterns and relationships in complex datasets, making them well-suited for analyzing impedance spectra and identifying degradation trends.</a:t>
            </a:r>
            <a:endParaRPr lang="en-US" sz="1250" dirty="0"/>
          </a:p>
        </p:txBody>
      </p:sp>
      <p:sp>
        <p:nvSpPr>
          <p:cNvPr id="12" name="Shape 8"/>
          <p:cNvSpPr/>
          <p:nvPr/>
        </p:nvSpPr>
        <p:spPr>
          <a:xfrm>
            <a:off x="10137815" y="3634383"/>
            <a:ext cx="357188" cy="357188"/>
          </a:xfrm>
          <a:prstGeom prst="roundRect">
            <a:avLst>
              <a:gd name="adj" fmla="val 6668"/>
            </a:avLst>
          </a:prstGeom>
          <a:solidFill>
            <a:srgbClr val="E9ECF2"/>
          </a:solidFill>
          <a:ln/>
        </p:spPr>
        <p:txBody>
          <a:bodyPr/>
          <a:lstStyle/>
          <a:p>
            <a:endParaRPr lang="en-IN"/>
          </a:p>
        </p:txBody>
      </p:sp>
      <p:sp>
        <p:nvSpPr>
          <p:cNvPr id="13" name="Text 9"/>
          <p:cNvSpPr/>
          <p:nvPr/>
        </p:nvSpPr>
        <p:spPr>
          <a:xfrm>
            <a:off x="10250567" y="3693914"/>
            <a:ext cx="131564"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2</a:t>
            </a:r>
            <a:endParaRPr lang="en-US" sz="1875" dirty="0"/>
          </a:p>
        </p:txBody>
      </p:sp>
      <p:sp>
        <p:nvSpPr>
          <p:cNvPr id="14" name="Text 10"/>
          <p:cNvSpPr/>
          <p:nvPr/>
        </p:nvSpPr>
        <p:spPr>
          <a:xfrm>
            <a:off x="10653713" y="3634383"/>
            <a:ext cx="2093952" cy="248007"/>
          </a:xfrm>
          <a:prstGeom prst="rect">
            <a:avLst/>
          </a:prstGeom>
          <a:noFill/>
          <a:ln/>
        </p:spPr>
        <p:txBody>
          <a:bodyPr wrap="none" rtlCol="0" anchor="t"/>
          <a:lstStyle/>
          <a:p>
            <a:pPr marL="0" indent="0">
              <a:lnSpc>
                <a:spcPts val="1953"/>
              </a:lnSpc>
              <a:buNone/>
            </a:pPr>
            <a:r>
              <a:rPr lang="en-US" sz="1563" dirty="0">
                <a:solidFill>
                  <a:srgbClr val="15213F"/>
                </a:solidFill>
                <a:latin typeface="Roboto Slab" pitchFamily="34" charset="0"/>
                <a:ea typeface="Roboto Slab" pitchFamily="34" charset="-122"/>
                <a:cs typeface="Roboto Slab" pitchFamily="34" charset="-120"/>
              </a:rPr>
              <a:t>Predictive Capabilities</a:t>
            </a:r>
            <a:endParaRPr lang="en-US" sz="1563" dirty="0"/>
          </a:p>
        </p:txBody>
      </p:sp>
      <p:sp>
        <p:nvSpPr>
          <p:cNvPr id="15" name="Text 11"/>
          <p:cNvSpPr/>
          <p:nvPr/>
        </p:nvSpPr>
        <p:spPr>
          <a:xfrm>
            <a:off x="10653713" y="3977640"/>
            <a:ext cx="3421142" cy="1270397"/>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By training machine learning models on impedance data, researchers can develop predictive models that estimate battery health and remaining useful life, enabling proactive battery management.</a:t>
            </a:r>
            <a:endParaRPr lang="en-US" sz="1250" dirty="0"/>
          </a:p>
        </p:txBody>
      </p:sp>
      <p:sp>
        <p:nvSpPr>
          <p:cNvPr id="16" name="Shape 12"/>
          <p:cNvSpPr/>
          <p:nvPr/>
        </p:nvSpPr>
        <p:spPr>
          <a:xfrm>
            <a:off x="6042065" y="5585341"/>
            <a:ext cx="357188" cy="357188"/>
          </a:xfrm>
          <a:prstGeom prst="roundRect">
            <a:avLst>
              <a:gd name="adj" fmla="val 6668"/>
            </a:avLst>
          </a:prstGeom>
          <a:solidFill>
            <a:srgbClr val="E9ECF2"/>
          </a:solidFill>
          <a:ln/>
        </p:spPr>
        <p:txBody>
          <a:bodyPr/>
          <a:lstStyle/>
          <a:p>
            <a:endParaRPr lang="en-IN"/>
          </a:p>
        </p:txBody>
      </p:sp>
      <p:sp>
        <p:nvSpPr>
          <p:cNvPr id="17" name="Text 13"/>
          <p:cNvSpPr/>
          <p:nvPr/>
        </p:nvSpPr>
        <p:spPr>
          <a:xfrm>
            <a:off x="6156246" y="5644872"/>
            <a:ext cx="128707"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3</a:t>
            </a:r>
            <a:endParaRPr lang="en-US" sz="1875" dirty="0"/>
          </a:p>
        </p:txBody>
      </p:sp>
      <p:sp>
        <p:nvSpPr>
          <p:cNvPr id="18" name="Text 14"/>
          <p:cNvSpPr/>
          <p:nvPr/>
        </p:nvSpPr>
        <p:spPr>
          <a:xfrm>
            <a:off x="6557963" y="5585341"/>
            <a:ext cx="1984653" cy="248007"/>
          </a:xfrm>
          <a:prstGeom prst="rect">
            <a:avLst/>
          </a:prstGeom>
          <a:noFill/>
          <a:ln/>
        </p:spPr>
        <p:txBody>
          <a:bodyPr wrap="none" rtlCol="0" anchor="t"/>
          <a:lstStyle/>
          <a:p>
            <a:pPr marL="0" indent="0">
              <a:lnSpc>
                <a:spcPts val="1953"/>
              </a:lnSpc>
              <a:buNone/>
            </a:pPr>
            <a:r>
              <a:rPr lang="en-US" sz="1563" dirty="0">
                <a:solidFill>
                  <a:srgbClr val="15213F"/>
                </a:solidFill>
                <a:latin typeface="Roboto Slab" pitchFamily="34" charset="0"/>
                <a:ea typeface="Roboto Slab" pitchFamily="34" charset="-122"/>
                <a:cs typeface="Roboto Slab" pitchFamily="34" charset="-120"/>
              </a:rPr>
              <a:t>Model Training</a:t>
            </a:r>
            <a:endParaRPr lang="en-US" sz="1563" dirty="0"/>
          </a:p>
        </p:txBody>
      </p:sp>
      <p:sp>
        <p:nvSpPr>
          <p:cNvPr id="19" name="Text 15"/>
          <p:cNvSpPr/>
          <p:nvPr/>
        </p:nvSpPr>
        <p:spPr>
          <a:xfrm>
            <a:off x="6557963" y="5928598"/>
            <a:ext cx="3421142" cy="1270397"/>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The research paper utilizes various machine learning algorithms, such as support vector machines and neural networks, to train models capable of identifying degradation patterns and predicting future performance.</a:t>
            </a:r>
            <a:endParaRPr lang="en-US" sz="1250" dirty="0"/>
          </a:p>
        </p:txBody>
      </p:sp>
      <p:sp>
        <p:nvSpPr>
          <p:cNvPr id="20" name="Shape 16"/>
          <p:cNvSpPr/>
          <p:nvPr/>
        </p:nvSpPr>
        <p:spPr>
          <a:xfrm>
            <a:off x="10137815" y="5585341"/>
            <a:ext cx="357188" cy="357188"/>
          </a:xfrm>
          <a:prstGeom prst="roundRect">
            <a:avLst>
              <a:gd name="adj" fmla="val 6668"/>
            </a:avLst>
          </a:prstGeom>
          <a:solidFill>
            <a:srgbClr val="E9ECF2"/>
          </a:solidFill>
          <a:ln/>
        </p:spPr>
        <p:txBody>
          <a:bodyPr/>
          <a:lstStyle/>
          <a:p>
            <a:endParaRPr lang="en-IN"/>
          </a:p>
        </p:txBody>
      </p:sp>
      <p:sp>
        <p:nvSpPr>
          <p:cNvPr id="21" name="Text 17"/>
          <p:cNvSpPr/>
          <p:nvPr/>
        </p:nvSpPr>
        <p:spPr>
          <a:xfrm>
            <a:off x="10247352" y="5644872"/>
            <a:ext cx="138113" cy="238125"/>
          </a:xfrm>
          <a:prstGeom prst="rect">
            <a:avLst/>
          </a:prstGeom>
          <a:noFill/>
          <a:ln/>
        </p:spPr>
        <p:txBody>
          <a:bodyPr wrap="none" rtlCol="0" anchor="t"/>
          <a:lstStyle/>
          <a:p>
            <a:pPr marL="0" indent="0" algn="ctr">
              <a:lnSpc>
                <a:spcPts val="1875"/>
              </a:lnSpc>
              <a:buNone/>
            </a:pPr>
            <a:r>
              <a:rPr lang="en-US" sz="1875" dirty="0">
                <a:solidFill>
                  <a:srgbClr val="15213F"/>
                </a:solidFill>
                <a:latin typeface="Roboto Slab" pitchFamily="34" charset="0"/>
                <a:ea typeface="Roboto Slab" pitchFamily="34" charset="-122"/>
                <a:cs typeface="Roboto Slab" pitchFamily="34" charset="-120"/>
              </a:rPr>
              <a:t>4</a:t>
            </a:r>
            <a:endParaRPr lang="en-US" sz="1875" dirty="0"/>
          </a:p>
        </p:txBody>
      </p:sp>
      <p:sp>
        <p:nvSpPr>
          <p:cNvPr id="22" name="Text 18"/>
          <p:cNvSpPr/>
          <p:nvPr/>
        </p:nvSpPr>
        <p:spPr>
          <a:xfrm>
            <a:off x="10653713" y="5585341"/>
            <a:ext cx="1984653" cy="248007"/>
          </a:xfrm>
          <a:prstGeom prst="rect">
            <a:avLst/>
          </a:prstGeom>
          <a:noFill/>
          <a:ln/>
        </p:spPr>
        <p:txBody>
          <a:bodyPr wrap="none" rtlCol="0" anchor="t"/>
          <a:lstStyle/>
          <a:p>
            <a:pPr marL="0" indent="0">
              <a:lnSpc>
                <a:spcPts val="1953"/>
              </a:lnSpc>
              <a:buNone/>
            </a:pPr>
            <a:r>
              <a:rPr lang="en-US" sz="1563" dirty="0">
                <a:solidFill>
                  <a:srgbClr val="15213F"/>
                </a:solidFill>
                <a:latin typeface="Roboto Slab" pitchFamily="34" charset="0"/>
                <a:ea typeface="Roboto Slab" pitchFamily="34" charset="-122"/>
                <a:cs typeface="Roboto Slab" pitchFamily="34" charset="-120"/>
              </a:rPr>
              <a:t>Feature Engineering</a:t>
            </a:r>
            <a:endParaRPr lang="en-US" sz="1563" dirty="0"/>
          </a:p>
        </p:txBody>
      </p:sp>
      <p:sp>
        <p:nvSpPr>
          <p:cNvPr id="23" name="Text 19"/>
          <p:cNvSpPr/>
          <p:nvPr/>
        </p:nvSpPr>
        <p:spPr>
          <a:xfrm>
            <a:off x="10653713" y="5928598"/>
            <a:ext cx="3421142" cy="1270397"/>
          </a:xfrm>
          <a:prstGeom prst="rect">
            <a:avLst/>
          </a:prstGeom>
          <a:noFill/>
          <a:ln/>
        </p:spPr>
        <p:txBody>
          <a:bodyPr wrap="square" rtlCol="0" anchor="t"/>
          <a:lstStyle/>
          <a:p>
            <a:pPr marL="0" indent="0">
              <a:lnSpc>
                <a:spcPts val="2000"/>
              </a:lnSpc>
              <a:buNone/>
            </a:pPr>
            <a:r>
              <a:rPr lang="en-US" sz="1250" dirty="0">
                <a:solidFill>
                  <a:srgbClr val="15213F"/>
                </a:solidFill>
                <a:latin typeface="Roboto" pitchFamily="34" charset="0"/>
                <a:ea typeface="Roboto" pitchFamily="34" charset="-122"/>
                <a:cs typeface="Roboto" pitchFamily="34" charset="-120"/>
              </a:rPr>
              <a:t>Key features extracted from the impedance spectra are used to train the machine learning models, ensuring that the algorithms capture the most relevant information for predicting battery degradation.</a:t>
            </a:r>
            <a:endParaRPr lang="en-US" sz="1250" dirty="0"/>
          </a:p>
        </p:txBody>
      </p:sp>
      <p:pic>
        <p:nvPicPr>
          <p:cNvPr id="24"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25" name="Image 1" descr="preencoded.png"/>
          <p:cNvPicPr>
            <a:picLocks noChangeAspect="1"/>
          </p:cNvPicPr>
          <p:nvPr/>
        </p:nvPicPr>
        <p:blipFill>
          <a:blip r:embed="rId6"/>
          <a:stretch>
            <a:fillRect/>
          </a:stretch>
        </p:blipFill>
        <p:spPr>
          <a:xfrm>
            <a:off x="198417" y="1957864"/>
            <a:ext cx="5089565" cy="40674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435414" y="392430"/>
            <a:ext cx="5356622" cy="557451"/>
          </a:xfrm>
          <a:prstGeom prst="rect">
            <a:avLst/>
          </a:prstGeom>
          <a:noFill/>
          <a:ln/>
        </p:spPr>
        <p:txBody>
          <a:bodyPr wrap="none" rtlCol="0" anchor="t"/>
          <a:lstStyle/>
          <a:p>
            <a:pPr marL="0" indent="0">
              <a:lnSpc>
                <a:spcPts val="4390"/>
              </a:lnSpc>
              <a:buNone/>
            </a:pPr>
            <a:r>
              <a:rPr lang="en-US" sz="3512" dirty="0">
                <a:solidFill>
                  <a:srgbClr val="3257B8"/>
                </a:solidFill>
                <a:latin typeface="Roboto Slab" pitchFamily="34" charset="0"/>
                <a:ea typeface="Roboto Slab" pitchFamily="34" charset="-122"/>
                <a:cs typeface="Roboto Slab" pitchFamily="34" charset="-120"/>
              </a:rPr>
              <a:t>Results and Key Findings</a:t>
            </a:r>
            <a:endParaRPr lang="en-US" sz="3512" dirty="0"/>
          </a:p>
        </p:txBody>
      </p:sp>
      <p:sp>
        <p:nvSpPr>
          <p:cNvPr id="7" name="Text 3"/>
          <p:cNvSpPr/>
          <p:nvPr/>
        </p:nvSpPr>
        <p:spPr>
          <a:xfrm>
            <a:off x="624364" y="1600200"/>
            <a:ext cx="7895273" cy="856536"/>
          </a:xfrm>
          <a:prstGeom prst="rect">
            <a:avLst/>
          </a:prstGeom>
          <a:noFill/>
          <a:ln/>
        </p:spPr>
        <p:txBody>
          <a:bodyPr wrap="square" rtlCol="0" anchor="t"/>
          <a:lstStyle/>
          <a:p>
            <a:pPr marL="0" indent="0">
              <a:lnSpc>
                <a:spcPts val="2248"/>
              </a:lnSpc>
              <a:buNone/>
            </a:pPr>
            <a:r>
              <a:rPr lang="en-US" sz="1600" dirty="0">
                <a:latin typeface="Roboto" panose="02000000000000000000" pitchFamily="2" charset="0"/>
                <a:ea typeface="Roboto" panose="02000000000000000000" pitchFamily="2" charset="0"/>
                <a:cs typeface="Roboto" panose="02000000000000000000" pitchFamily="2" charset="0"/>
              </a:rPr>
              <a:t>We train the EIS-Capacity GPR model on four cells cycled at room temperature of 25°C (marked as 25C01–25C04), then test it on the other four cells (marked as 25C05–25C08).</a:t>
            </a:r>
            <a:endParaRPr lang="en-US" sz="1405" dirty="0">
              <a:latin typeface="Roboto" panose="02000000000000000000" pitchFamily="2" charset="0"/>
              <a:ea typeface="Roboto" panose="02000000000000000000" pitchFamily="2" charset="0"/>
              <a:cs typeface="Roboto" panose="02000000000000000000" pitchFamily="2" charset="0"/>
            </a:endParaRPr>
          </a:p>
        </p:txBody>
      </p:sp>
      <p:pic>
        <p:nvPicPr>
          <p:cNvPr id="8" name="Image 2" descr="preencoded.png"/>
          <p:cNvPicPr>
            <a:picLocks noChangeAspect="1"/>
          </p:cNvPicPr>
          <p:nvPr/>
        </p:nvPicPr>
        <p:blipFill>
          <a:blip r:embed="rId4"/>
          <a:stretch>
            <a:fillRect/>
          </a:stretch>
        </p:blipFill>
        <p:spPr>
          <a:xfrm>
            <a:off x="624364" y="2657356"/>
            <a:ext cx="892016" cy="1599009"/>
          </a:xfrm>
          <a:prstGeom prst="rect">
            <a:avLst/>
          </a:prstGeom>
        </p:spPr>
      </p:pic>
      <p:sp>
        <p:nvSpPr>
          <p:cNvPr id="10" name="Text 5"/>
          <p:cNvSpPr/>
          <p:nvPr/>
        </p:nvSpPr>
        <p:spPr>
          <a:xfrm>
            <a:off x="1783912" y="2812200"/>
            <a:ext cx="6735723" cy="1244736"/>
          </a:xfrm>
          <a:prstGeom prst="rect">
            <a:avLst/>
          </a:prstGeom>
          <a:noFill/>
          <a:ln/>
        </p:spPr>
        <p:txBody>
          <a:bodyPr wrap="square" rtlCol="0" anchor="t"/>
          <a:lstStyle/>
          <a:p>
            <a:pPr marL="0" indent="0" algn="l">
              <a:lnSpc>
                <a:spcPts val="2248"/>
              </a:lnSpc>
              <a:buNone/>
            </a:pPr>
            <a:r>
              <a:rPr lang="en-US" sz="1600" dirty="0">
                <a:latin typeface="Roboto" panose="02000000000000000000" pitchFamily="2" charset="0"/>
                <a:ea typeface="Roboto" panose="02000000000000000000" pitchFamily="2" charset="0"/>
                <a:cs typeface="Roboto" panose="02000000000000000000" pitchFamily="2" charset="0"/>
              </a:rPr>
              <a:t>Figure 1a shows the result for the 25C05 cell in state V (15 minutes after full charging). The model performs best in stable states, like V and IX, where the battery is fully charged or discharged after resting, leading to more consistent measurements.</a:t>
            </a:r>
            <a:endParaRPr lang="en-US" sz="1405" dirty="0">
              <a:latin typeface="Roboto" panose="02000000000000000000" pitchFamily="2" charset="0"/>
              <a:ea typeface="Roboto" panose="02000000000000000000" pitchFamily="2" charset="0"/>
              <a:cs typeface="Roboto" panose="02000000000000000000" pitchFamily="2" charset="0"/>
            </a:endParaRPr>
          </a:p>
        </p:txBody>
      </p:sp>
      <p:pic>
        <p:nvPicPr>
          <p:cNvPr id="11" name="Image 3" descr="preencoded.png"/>
          <p:cNvPicPr>
            <a:picLocks noChangeAspect="1"/>
          </p:cNvPicPr>
          <p:nvPr/>
        </p:nvPicPr>
        <p:blipFill>
          <a:blip r:embed="rId5"/>
          <a:stretch>
            <a:fillRect/>
          </a:stretch>
        </p:blipFill>
        <p:spPr>
          <a:xfrm>
            <a:off x="624364" y="4256365"/>
            <a:ext cx="892016" cy="1599009"/>
          </a:xfrm>
          <a:prstGeom prst="rect">
            <a:avLst/>
          </a:prstGeom>
        </p:spPr>
      </p:pic>
      <p:sp>
        <p:nvSpPr>
          <p:cNvPr id="13" name="Text 7"/>
          <p:cNvSpPr/>
          <p:nvPr/>
        </p:nvSpPr>
        <p:spPr>
          <a:xfrm>
            <a:off x="1783913" y="4223623"/>
            <a:ext cx="6735723" cy="856536"/>
          </a:xfrm>
          <a:prstGeom prst="rect">
            <a:avLst/>
          </a:prstGeom>
          <a:noFill/>
          <a:ln/>
        </p:spPr>
        <p:txBody>
          <a:bodyPr wrap="square" rtlCol="0" anchor="t"/>
          <a:lstStyle/>
          <a:p>
            <a:pPr marL="0" indent="0" algn="l">
              <a:lnSpc>
                <a:spcPts val="2248"/>
              </a:lnSpc>
              <a:buNone/>
            </a:pPr>
            <a:r>
              <a:rPr lang="en-US" sz="1600" dirty="0">
                <a:latin typeface="Roboto" panose="02000000000000000000" pitchFamily="2" charset="0"/>
                <a:ea typeface="Roboto" panose="02000000000000000000" pitchFamily="2" charset="0"/>
                <a:cs typeface="Roboto" panose="02000000000000000000" pitchFamily="2" charset="0"/>
              </a:rPr>
              <a:t>Figure 1b shows the measured capacity against the estimated capacity of all four testing cells. We note that all testing cells are charged and discharged the same way as the training cells; the ability of our model to estimate the cells cycled at different operating charge/discharge rates needs to be investigated by further experiments.</a:t>
            </a:r>
            <a:endParaRPr lang="en-US" sz="1405" dirty="0">
              <a:latin typeface="Roboto" panose="02000000000000000000" pitchFamily="2" charset="0"/>
              <a:ea typeface="Roboto" panose="02000000000000000000" pitchFamily="2" charset="0"/>
              <a:cs typeface="Roboto" panose="02000000000000000000" pitchFamily="2" charset="0"/>
            </a:endParaRPr>
          </a:p>
        </p:txBody>
      </p:sp>
      <p:pic>
        <p:nvPicPr>
          <p:cNvPr id="14" name="Image 4" descr="preencoded.png"/>
          <p:cNvPicPr>
            <a:picLocks noChangeAspect="1"/>
          </p:cNvPicPr>
          <p:nvPr/>
        </p:nvPicPr>
        <p:blipFill>
          <a:blip r:embed="rId6"/>
          <a:stretch>
            <a:fillRect/>
          </a:stretch>
        </p:blipFill>
        <p:spPr>
          <a:xfrm>
            <a:off x="624364" y="5855375"/>
            <a:ext cx="892016" cy="1599009"/>
          </a:xfrm>
          <a:prstGeom prst="rect">
            <a:avLst/>
          </a:prstGeom>
        </p:spPr>
      </p:pic>
      <p:sp>
        <p:nvSpPr>
          <p:cNvPr id="16" name="Text 9"/>
          <p:cNvSpPr/>
          <p:nvPr/>
        </p:nvSpPr>
        <p:spPr>
          <a:xfrm>
            <a:off x="1783911" y="6009203"/>
            <a:ext cx="6735723" cy="856536"/>
          </a:xfrm>
          <a:prstGeom prst="rect">
            <a:avLst/>
          </a:prstGeom>
          <a:noFill/>
          <a:ln/>
        </p:spPr>
        <p:txBody>
          <a:bodyPr wrap="square" rtlCol="0" anchor="t"/>
          <a:lstStyle/>
          <a:p>
            <a:pPr marL="0" indent="0" algn="l">
              <a:lnSpc>
                <a:spcPts val="2248"/>
              </a:lnSpc>
              <a:buNone/>
            </a:pPr>
            <a:r>
              <a:rPr lang="en-US" sz="1600" dirty="0">
                <a:latin typeface="Roboto" panose="02000000000000000000" pitchFamily="2" charset="0"/>
                <a:ea typeface="Roboto" panose="02000000000000000000" pitchFamily="2" charset="0"/>
                <a:cs typeface="Roboto" panose="02000000000000000000" pitchFamily="2" charset="0"/>
              </a:rPr>
              <a:t>Figure 1c shows the automatic relevance determination (ARD) importance weights of the EIS-Capacity GPR model. Interestingly, the model finds that only two salient frequencies, out of the 120 possibilities in the range of 0.02 Hz–20kHz, are sufficient to estimate capacity</a:t>
            </a:r>
            <a:endParaRPr lang="en-US" sz="1405" dirty="0">
              <a:latin typeface="Roboto" panose="02000000000000000000" pitchFamily="2" charset="0"/>
              <a:ea typeface="Roboto" panose="02000000000000000000" pitchFamily="2" charset="0"/>
              <a:cs typeface="Roboto" panose="02000000000000000000" pitchFamily="2" charset="0"/>
            </a:endParaRPr>
          </a:p>
        </p:txBody>
      </p:sp>
      <p:pic>
        <p:nvPicPr>
          <p:cNvPr id="19" name="Picture 18">
            <a:extLst>
              <a:ext uri="{FF2B5EF4-FFF2-40B4-BE49-F238E27FC236}">
                <a16:creationId xmlns:a16="http://schemas.microsoft.com/office/drawing/2014/main" id="{BD2FCEE4-C2A3-5B28-6827-2C4B92FAAC56}"/>
              </a:ext>
            </a:extLst>
          </p:cNvPr>
          <p:cNvPicPr>
            <a:picLocks noChangeAspect="1"/>
          </p:cNvPicPr>
          <p:nvPr/>
        </p:nvPicPr>
        <p:blipFill>
          <a:blip r:embed="rId7"/>
          <a:stretch>
            <a:fillRect/>
          </a:stretch>
        </p:blipFill>
        <p:spPr>
          <a:xfrm>
            <a:off x="10491306" y="303403"/>
            <a:ext cx="3015381" cy="2508797"/>
          </a:xfrm>
          <a:prstGeom prst="rect">
            <a:avLst/>
          </a:prstGeom>
        </p:spPr>
      </p:pic>
      <p:pic>
        <p:nvPicPr>
          <p:cNvPr id="21" name="Picture 20">
            <a:extLst>
              <a:ext uri="{FF2B5EF4-FFF2-40B4-BE49-F238E27FC236}">
                <a16:creationId xmlns:a16="http://schemas.microsoft.com/office/drawing/2014/main" id="{2E3F1536-AC3C-769E-5F86-AAAD39CEDE68}"/>
              </a:ext>
            </a:extLst>
          </p:cNvPr>
          <p:cNvPicPr>
            <a:picLocks noChangeAspect="1"/>
          </p:cNvPicPr>
          <p:nvPr/>
        </p:nvPicPr>
        <p:blipFill>
          <a:blip r:embed="rId8"/>
          <a:stretch>
            <a:fillRect/>
          </a:stretch>
        </p:blipFill>
        <p:spPr>
          <a:xfrm>
            <a:off x="10491306" y="2812200"/>
            <a:ext cx="3015381" cy="2679357"/>
          </a:xfrm>
          <a:prstGeom prst="rect">
            <a:avLst/>
          </a:prstGeom>
        </p:spPr>
      </p:pic>
      <p:pic>
        <p:nvPicPr>
          <p:cNvPr id="23" name="Picture 22">
            <a:extLst>
              <a:ext uri="{FF2B5EF4-FFF2-40B4-BE49-F238E27FC236}">
                <a16:creationId xmlns:a16="http://schemas.microsoft.com/office/drawing/2014/main" id="{C78B511A-4773-FE62-891B-ACDEB1C721CA}"/>
              </a:ext>
            </a:extLst>
          </p:cNvPr>
          <p:cNvPicPr>
            <a:picLocks noChangeAspect="1"/>
          </p:cNvPicPr>
          <p:nvPr/>
        </p:nvPicPr>
        <p:blipFill>
          <a:blip r:embed="rId9"/>
          <a:stretch>
            <a:fillRect/>
          </a:stretch>
        </p:blipFill>
        <p:spPr>
          <a:xfrm>
            <a:off x="10491306" y="5491557"/>
            <a:ext cx="3016213" cy="2544931"/>
          </a:xfrm>
          <a:prstGeom prst="rect">
            <a:avLst/>
          </a:prstGeom>
        </p:spPr>
      </p:pic>
      <p:sp>
        <p:nvSpPr>
          <p:cNvPr id="25" name="TextBox 24">
            <a:extLst>
              <a:ext uri="{FF2B5EF4-FFF2-40B4-BE49-F238E27FC236}">
                <a16:creationId xmlns:a16="http://schemas.microsoft.com/office/drawing/2014/main" id="{3283BA78-2D76-F745-17C5-47C83AA40A0B}"/>
              </a:ext>
            </a:extLst>
          </p:cNvPr>
          <p:cNvSpPr txBox="1"/>
          <p:nvPr/>
        </p:nvSpPr>
        <p:spPr>
          <a:xfrm>
            <a:off x="521494" y="1195387"/>
            <a:ext cx="7315200" cy="369332"/>
          </a:xfrm>
          <a:prstGeom prst="rect">
            <a:avLst/>
          </a:prstGeom>
          <a:noFill/>
        </p:spPr>
        <p:txBody>
          <a:bodyPr wrap="square">
            <a:spAutoFit/>
          </a:bodyPr>
          <a:lstStyle/>
          <a:p>
            <a:r>
              <a:rPr lang="en-IN" b="1" dirty="0">
                <a:latin typeface="Roboto" panose="02000000000000000000" pitchFamily="2" charset="0"/>
                <a:ea typeface="Roboto" panose="02000000000000000000" pitchFamily="2" charset="0"/>
                <a:cs typeface="Roboto" panose="02000000000000000000" pitchFamily="2" charset="0"/>
              </a:rPr>
              <a:t>Capacity estimation: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2"/>
          <p:cNvSpPr/>
          <p:nvPr/>
        </p:nvSpPr>
        <p:spPr>
          <a:xfrm>
            <a:off x="464344" y="379809"/>
            <a:ext cx="5356622" cy="557451"/>
          </a:xfrm>
          <a:prstGeom prst="rect">
            <a:avLst/>
          </a:prstGeom>
          <a:noFill/>
          <a:ln/>
        </p:spPr>
        <p:txBody>
          <a:bodyPr wrap="none" rtlCol="0" anchor="t"/>
          <a:lstStyle/>
          <a:p>
            <a:pPr marL="0" indent="0">
              <a:lnSpc>
                <a:spcPts val="4390"/>
              </a:lnSpc>
              <a:buNone/>
            </a:pPr>
            <a:r>
              <a:rPr lang="en-US" sz="3512" dirty="0">
                <a:solidFill>
                  <a:srgbClr val="3257B8"/>
                </a:solidFill>
                <a:latin typeface="Roboto Slab" pitchFamily="34" charset="0"/>
                <a:ea typeface="Roboto Slab" pitchFamily="34" charset="-122"/>
                <a:cs typeface="Roboto Slab" pitchFamily="34" charset="-120"/>
              </a:rPr>
              <a:t>Results and Key Findings</a:t>
            </a:r>
            <a:endParaRPr lang="en-US" sz="3512" dirty="0"/>
          </a:p>
        </p:txBody>
      </p:sp>
      <p:sp>
        <p:nvSpPr>
          <p:cNvPr id="7" name="Text 3"/>
          <p:cNvSpPr/>
          <p:nvPr/>
        </p:nvSpPr>
        <p:spPr>
          <a:xfrm>
            <a:off x="464344" y="1698767"/>
            <a:ext cx="6850856" cy="856536"/>
          </a:xfrm>
          <a:prstGeom prst="rect">
            <a:avLst/>
          </a:prstGeom>
          <a:noFill/>
          <a:ln/>
        </p:spPr>
        <p:txBody>
          <a:bodyPr wrap="square" rtlCol="0" anchor="t"/>
          <a:lstStyle/>
          <a:p>
            <a:pPr marL="0" indent="0">
              <a:lnSpc>
                <a:spcPts val="2248"/>
              </a:lnSpc>
              <a:buNone/>
            </a:pPr>
            <a:r>
              <a:rPr lang="en-US" sz="1405" dirty="0">
                <a:latin typeface="Roboto" pitchFamily="34" charset="0"/>
                <a:ea typeface="Roboto" pitchFamily="34" charset="-122"/>
                <a:cs typeface="Roboto" pitchFamily="34" charset="-120"/>
              </a:rPr>
              <a:t>The goal of a battery management system is to predict the remaining useful life (RUL) and detect issues from battery aging or abuse. Our EIS-RUL GPR model accurately predicts RUL using only current cycle EIS measurements, with no need for data from previous cycles. Figure 2 demonstrates this capability for four testing cells at 25°C. This indicates that our technology could be developed into an effective battery management system for real-world use.</a:t>
            </a:r>
            <a:endParaRPr lang="en-US" sz="1405" dirty="0"/>
          </a:p>
        </p:txBody>
      </p:sp>
      <p:pic>
        <p:nvPicPr>
          <p:cNvPr id="19" name="Picture 18">
            <a:extLst>
              <a:ext uri="{FF2B5EF4-FFF2-40B4-BE49-F238E27FC236}">
                <a16:creationId xmlns:a16="http://schemas.microsoft.com/office/drawing/2014/main" id="{2788227C-7BDE-C8A9-44B5-DEA83ABB18B5}"/>
              </a:ext>
            </a:extLst>
          </p:cNvPr>
          <p:cNvPicPr>
            <a:picLocks noChangeAspect="1"/>
          </p:cNvPicPr>
          <p:nvPr/>
        </p:nvPicPr>
        <p:blipFill>
          <a:blip r:embed="rId3"/>
          <a:stretch>
            <a:fillRect/>
          </a:stretch>
        </p:blipFill>
        <p:spPr>
          <a:xfrm>
            <a:off x="707193" y="3631425"/>
            <a:ext cx="4503586" cy="3551905"/>
          </a:xfrm>
          <a:prstGeom prst="rect">
            <a:avLst/>
          </a:prstGeom>
        </p:spPr>
      </p:pic>
      <p:sp>
        <p:nvSpPr>
          <p:cNvPr id="21" name="TextBox 20">
            <a:extLst>
              <a:ext uri="{FF2B5EF4-FFF2-40B4-BE49-F238E27FC236}">
                <a16:creationId xmlns:a16="http://schemas.microsoft.com/office/drawing/2014/main" id="{3E705830-0FBE-51DE-37C3-A05B392F97AD}"/>
              </a:ext>
            </a:extLst>
          </p:cNvPr>
          <p:cNvSpPr txBox="1"/>
          <p:nvPr/>
        </p:nvSpPr>
        <p:spPr>
          <a:xfrm>
            <a:off x="7490935" y="1054205"/>
            <a:ext cx="4732020" cy="646331"/>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Capacity estimation and RUL prediction at multiple temperatures:</a:t>
            </a:r>
          </a:p>
        </p:txBody>
      </p:sp>
      <p:sp>
        <p:nvSpPr>
          <p:cNvPr id="23" name="TextBox 22">
            <a:extLst>
              <a:ext uri="{FF2B5EF4-FFF2-40B4-BE49-F238E27FC236}">
                <a16:creationId xmlns:a16="http://schemas.microsoft.com/office/drawing/2014/main" id="{DD073BBA-4ED8-240C-E5FC-621CF5333EB5}"/>
              </a:ext>
            </a:extLst>
          </p:cNvPr>
          <p:cNvSpPr txBox="1"/>
          <p:nvPr/>
        </p:nvSpPr>
        <p:spPr>
          <a:xfrm>
            <a:off x="7593804" y="1700536"/>
            <a:ext cx="6850856" cy="1815882"/>
          </a:xfrm>
          <a:prstGeom prst="rect">
            <a:avLst/>
          </a:prstGeom>
          <a:noFill/>
        </p:spPr>
        <p:txBody>
          <a:bodyPr wrap="square">
            <a:spAutoFit/>
          </a:bodyPr>
          <a:lstStyle/>
          <a:p>
            <a:r>
              <a:rPr lang="en-IN" sz="1400" dirty="0">
                <a:latin typeface="Roboto" panose="02000000000000000000" pitchFamily="2" charset="0"/>
                <a:ea typeface="Roboto" panose="02000000000000000000" pitchFamily="2" charset="0"/>
                <a:cs typeface="Roboto" panose="02000000000000000000" pitchFamily="2" charset="0"/>
              </a:rPr>
              <a:t>Battery diagnosis is challenging due to varying operating conditions, like temperature. In this study, we simplified the problem by assuming a constant temperature during cycling (25°C, 35°C, or 45°C). We combined data from these temperatures and trained a GPR model to predict RUL based on EIS measurements. Figures 3a and 3b show that the model effectively estimates capacity for cells at 35°C and 45°C. Using the ARD method, Figures 3c and 3d reveal that the model relies on a single frequency (17.80 Hz) to estimate capacity, consistent with previous findings.</a:t>
            </a:r>
          </a:p>
        </p:txBody>
      </p:sp>
      <p:pic>
        <p:nvPicPr>
          <p:cNvPr id="25" name="Picture 24">
            <a:extLst>
              <a:ext uri="{FF2B5EF4-FFF2-40B4-BE49-F238E27FC236}">
                <a16:creationId xmlns:a16="http://schemas.microsoft.com/office/drawing/2014/main" id="{4002D366-526A-7014-AFEA-F40DFDCEA4E3}"/>
              </a:ext>
            </a:extLst>
          </p:cNvPr>
          <p:cNvPicPr>
            <a:picLocks noChangeAspect="1"/>
          </p:cNvPicPr>
          <p:nvPr/>
        </p:nvPicPr>
        <p:blipFill>
          <a:blip r:embed="rId4"/>
          <a:stretch>
            <a:fillRect/>
          </a:stretch>
        </p:blipFill>
        <p:spPr>
          <a:xfrm>
            <a:off x="8585443" y="3516418"/>
            <a:ext cx="4250447" cy="3666912"/>
          </a:xfrm>
          <a:prstGeom prst="rect">
            <a:avLst/>
          </a:prstGeom>
        </p:spPr>
      </p:pic>
      <p:sp>
        <p:nvSpPr>
          <p:cNvPr id="27" name="TextBox 26">
            <a:extLst>
              <a:ext uri="{FF2B5EF4-FFF2-40B4-BE49-F238E27FC236}">
                <a16:creationId xmlns:a16="http://schemas.microsoft.com/office/drawing/2014/main" id="{CC641ADF-3B7F-09D8-66A2-A1154AF97F44}"/>
              </a:ext>
            </a:extLst>
          </p:cNvPr>
          <p:cNvSpPr txBox="1"/>
          <p:nvPr/>
        </p:nvSpPr>
        <p:spPr>
          <a:xfrm>
            <a:off x="464344" y="1220510"/>
            <a:ext cx="7315200" cy="369332"/>
          </a:xfrm>
          <a:prstGeom prst="rect">
            <a:avLst/>
          </a:prstGeom>
          <a:noFill/>
        </p:spPr>
        <p:txBody>
          <a:bodyPr wrap="square">
            <a:spAutoFit/>
          </a:bodyPr>
          <a:lstStyle/>
          <a:p>
            <a:r>
              <a:rPr lang="en-IN" b="1" dirty="0">
                <a:latin typeface="Roboto" panose="02000000000000000000" pitchFamily="2" charset="0"/>
                <a:ea typeface="Roboto" panose="02000000000000000000" pitchFamily="2" charset="0"/>
                <a:cs typeface="Roboto" panose="02000000000000000000" pitchFamily="2" charset="0"/>
              </a:rPr>
              <a:t>RUL prediction:</a:t>
            </a:r>
          </a:p>
        </p:txBody>
      </p:sp>
      <p:cxnSp>
        <p:nvCxnSpPr>
          <p:cNvPr id="29" name="Straight Connector 28">
            <a:extLst>
              <a:ext uri="{FF2B5EF4-FFF2-40B4-BE49-F238E27FC236}">
                <a16:creationId xmlns:a16="http://schemas.microsoft.com/office/drawing/2014/main" id="{9ED2FC46-A7AE-7B28-5047-DBF0302D22B0}"/>
              </a:ext>
            </a:extLst>
          </p:cNvPr>
          <p:cNvCxnSpPr/>
          <p:nvPr/>
        </p:nvCxnSpPr>
        <p:spPr>
          <a:xfrm>
            <a:off x="7212330" y="937260"/>
            <a:ext cx="0" cy="69265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96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477" y="2772370"/>
            <a:ext cx="5089446" cy="2684740"/>
          </a:xfrm>
          <a:prstGeom prst="rect">
            <a:avLst/>
          </a:prstGeom>
        </p:spPr>
      </p:pic>
      <p:sp>
        <p:nvSpPr>
          <p:cNvPr id="6" name="Text 2"/>
          <p:cNvSpPr/>
          <p:nvPr/>
        </p:nvSpPr>
        <p:spPr>
          <a:xfrm>
            <a:off x="6042065" y="569476"/>
            <a:ext cx="8032671" cy="992267"/>
          </a:xfrm>
          <a:prstGeom prst="rect">
            <a:avLst/>
          </a:prstGeom>
          <a:noFill/>
          <a:ln/>
        </p:spPr>
        <p:txBody>
          <a:bodyPr wrap="square" rtlCol="0" anchor="t"/>
          <a:lstStyle/>
          <a:p>
            <a:pPr marL="0" indent="0">
              <a:lnSpc>
                <a:spcPts val="3907"/>
              </a:lnSpc>
              <a:buNone/>
            </a:pPr>
            <a:r>
              <a:rPr lang="en-US" sz="3126" dirty="0">
                <a:solidFill>
                  <a:srgbClr val="3257B8"/>
                </a:solidFill>
                <a:latin typeface="Roboto Slab" pitchFamily="34" charset="0"/>
                <a:ea typeface="Roboto Slab" pitchFamily="34" charset="-122"/>
                <a:cs typeface="Roboto Slab" pitchFamily="34" charset="-120"/>
              </a:rPr>
              <a:t>Conclusion and Future Research Directions</a:t>
            </a:r>
            <a:endParaRPr lang="en-US" sz="3126" dirty="0"/>
          </a:p>
        </p:txBody>
      </p:sp>
      <p:sp>
        <p:nvSpPr>
          <p:cNvPr id="7" name="Text 3"/>
          <p:cNvSpPr/>
          <p:nvPr/>
        </p:nvSpPr>
        <p:spPr>
          <a:xfrm>
            <a:off x="6042065" y="1799868"/>
            <a:ext cx="8032671" cy="508159"/>
          </a:xfrm>
          <a:prstGeom prst="rect">
            <a:avLst/>
          </a:prstGeom>
          <a:noFill/>
          <a:ln/>
        </p:spPr>
        <p:txBody>
          <a:bodyPr wrap="square" rtlCol="0" anchor="t"/>
          <a:lstStyle/>
          <a:p>
            <a:pPr marL="0" indent="0">
              <a:lnSpc>
                <a:spcPts val="2000"/>
              </a:lnSpc>
              <a:buNone/>
            </a:pPr>
            <a:r>
              <a:rPr lang="en-US" sz="1400" dirty="0">
                <a:latin typeface="Roboto" panose="02000000000000000000" pitchFamily="2" charset="0"/>
                <a:ea typeface="Roboto" panose="02000000000000000000" pitchFamily="2" charset="0"/>
                <a:cs typeface="Roboto" panose="02000000000000000000" pitchFamily="2" charset="0"/>
              </a:rPr>
              <a:t>his paper demonstrates that our GPR models accurately estimate battery capacity and predict RUL using EIS spectra, even for cells with different degradation patterns and temperatures, as long as the charge/discharge rates remain constant. Our method can assess battery state and RUL from a single impedance measurement without knowing the cycling temperature, provided future temperatures are similar. Our key </a:t>
            </a:r>
            <a:r>
              <a:rPr lang="en-US" sz="1400">
                <a:latin typeface="Roboto" panose="02000000000000000000" pitchFamily="2" charset="0"/>
                <a:ea typeface="Roboto" panose="02000000000000000000" pitchFamily="2" charset="0"/>
                <a:cs typeface="Roboto" panose="02000000000000000000" pitchFamily="2" charset="0"/>
              </a:rPr>
              <a:t>findings are-</a:t>
            </a:r>
            <a:endParaRPr lang="en-US" sz="1250" dirty="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4FDEC466-D731-1028-1C3C-E33B11514D0B}"/>
              </a:ext>
            </a:extLst>
          </p:cNvPr>
          <p:cNvSpPr txBox="1"/>
          <p:nvPr/>
        </p:nvSpPr>
        <p:spPr>
          <a:xfrm>
            <a:off x="6252210" y="3479721"/>
            <a:ext cx="7315200" cy="3970318"/>
          </a:xfrm>
          <a:prstGeom prst="rect">
            <a:avLst/>
          </a:prstGeom>
          <a:noFill/>
        </p:spPr>
        <p:txBody>
          <a:bodyPr wrap="square">
            <a:spAutoFit/>
          </a:bodyPr>
          <a:lstStyle/>
          <a:p>
            <a:pPr marL="285750" indent="-285750">
              <a:buFont typeface="Arial" panose="020B0604020202020204" pitchFamily="34" charset="0"/>
              <a:buChar char="•"/>
            </a:pPr>
            <a:r>
              <a:rPr lang="en-IN" b="1" dirty="0"/>
              <a:t>Accurate Estimation: </a:t>
            </a:r>
            <a:r>
              <a:rPr lang="en-IN" dirty="0"/>
              <a:t>GPR models effectively estimate battery capacity and predict RUL using EIS spectra, even with different degradation patterns and temperatures, as long as charge/discharge rates are constant.</a:t>
            </a:r>
          </a:p>
          <a:p>
            <a:pPr marL="285750" indent="-285750">
              <a:buFont typeface="Arial" panose="020B0604020202020204" pitchFamily="34" charset="0"/>
              <a:buChar char="•"/>
            </a:pPr>
            <a:r>
              <a:rPr lang="en-IN" b="1" dirty="0"/>
              <a:t>Temperature Independence</a:t>
            </a:r>
            <a:r>
              <a:rPr lang="en-IN" dirty="0"/>
              <a:t>: The model predicts state of health (</a:t>
            </a:r>
            <a:r>
              <a:rPr lang="en-IN" dirty="0" err="1"/>
              <a:t>SoH</a:t>
            </a:r>
            <a:r>
              <a:rPr lang="en-IN" dirty="0"/>
              <a:t>) and RUL from a single impedance measurement without knowing cycling temperature, provided future temperatures are similar.</a:t>
            </a:r>
          </a:p>
          <a:p>
            <a:pPr marL="285750" indent="-285750">
              <a:buFont typeface="Arial" panose="020B0604020202020204" pitchFamily="34" charset="0"/>
              <a:buChar char="•"/>
            </a:pPr>
            <a:r>
              <a:rPr lang="en-IN" b="1" dirty="0"/>
              <a:t>Predictive Features: </a:t>
            </a:r>
            <a:r>
              <a:rPr lang="en-IN" dirty="0"/>
              <a:t>Low-frequency EIS data is most predictive of battery capacity and RUL.</a:t>
            </a:r>
          </a:p>
          <a:p>
            <a:pPr marL="285750" indent="-285750">
              <a:buFont typeface="Arial" panose="020B0604020202020204" pitchFamily="34" charset="0"/>
              <a:buChar char="•"/>
            </a:pPr>
            <a:r>
              <a:rPr lang="en-IN" b="1" dirty="0"/>
              <a:t>Feature Identification: </a:t>
            </a:r>
            <a:r>
              <a:rPr lang="en-IN" dirty="0"/>
              <a:t>GPR with an ARD kernel identifies important features from high-dimensional measurements.</a:t>
            </a:r>
          </a:p>
          <a:p>
            <a:pPr marL="285750" indent="-285750">
              <a:buFont typeface="Arial" panose="020B0604020202020204" pitchFamily="34" charset="0"/>
              <a:buChar char="•"/>
            </a:pPr>
            <a:r>
              <a:rPr lang="en-IN" b="1" dirty="0"/>
              <a:t>Future Directions: </a:t>
            </a:r>
            <a:r>
              <a:rPr lang="en-IN" dirty="0"/>
              <a:t>Potential to extend findings to more complex scenarios, such as varying temperatures and charge rates, with a need for a larger training 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1091</TotalTime>
  <Words>1588</Words>
  <Application>Microsoft Office PowerPoint</Application>
  <PresentationFormat>Custom</PresentationFormat>
  <Paragraphs>74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uddiptta deka</cp:lastModifiedBy>
  <cp:revision>3</cp:revision>
  <dcterms:created xsi:type="dcterms:W3CDTF">2024-08-25T17:08:57Z</dcterms:created>
  <dcterms:modified xsi:type="dcterms:W3CDTF">2024-08-26T21:46:05Z</dcterms:modified>
</cp:coreProperties>
</file>